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1"/>
  </p:notesMasterIdLst>
  <p:sldIdLst>
    <p:sldId id="981" r:id="rId3"/>
    <p:sldId id="2737" r:id="rId4"/>
    <p:sldId id="2740" r:id="rId5"/>
    <p:sldId id="2741" r:id="rId6"/>
    <p:sldId id="2761" r:id="rId7"/>
    <p:sldId id="2742" r:id="rId8"/>
    <p:sldId id="2746" r:id="rId9"/>
    <p:sldId id="3057" r:id="rId10"/>
    <p:sldId id="3046" r:id="rId11"/>
    <p:sldId id="3059" r:id="rId12"/>
    <p:sldId id="3053" r:id="rId13"/>
    <p:sldId id="3054" r:id="rId14"/>
    <p:sldId id="3055" r:id="rId15"/>
    <p:sldId id="3056" r:id="rId16"/>
    <p:sldId id="3051" r:id="rId17"/>
    <p:sldId id="3058" r:id="rId18"/>
    <p:sldId id="2744" r:id="rId19"/>
    <p:sldId id="3041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9D81642-DF48-45AE-97F9-DE7EFECD3F50}">
          <p14:sldIdLst>
            <p14:sldId id="981"/>
            <p14:sldId id="2737"/>
            <p14:sldId id="2740"/>
            <p14:sldId id="2741"/>
            <p14:sldId id="2761"/>
            <p14:sldId id="2742"/>
            <p14:sldId id="2746"/>
            <p14:sldId id="3057"/>
            <p14:sldId id="3046"/>
            <p14:sldId id="3059"/>
            <p14:sldId id="3053"/>
            <p14:sldId id="3054"/>
            <p14:sldId id="3055"/>
            <p14:sldId id="3056"/>
            <p14:sldId id="3051"/>
            <p14:sldId id="3058"/>
            <p14:sldId id="2744"/>
            <p14:sldId id="30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C348AD-CDB6-E2FA-5285-A352F297B690}" name="Szőke Katalin" initials="SK" userId="S::szokek@mnb.hu::ad9ec839-2bde-4ef4-ad74-69c758f8af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0C5"/>
    <a:srgbClr val="C5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2035" autoAdjust="0"/>
  </p:normalViewPr>
  <p:slideViewPr>
    <p:cSldViewPr snapToGrid="0">
      <p:cViewPr varScale="1">
        <p:scale>
          <a:sx n="70" d="100"/>
          <a:sy n="70" d="100"/>
        </p:scale>
        <p:origin x="16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Output\Eln&#246;k\2023\Prezent&#225;ci&#243;k\Erd&#233;lyi%20Tehets&#233;gprogram\inputok\VT%20megval&#243;sul&#225;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VE\Versenyk&#233;pess&#233;gi%20T&#252;k&#246;r\2023_Tavasz\prezent&#225;ci&#243;\Publikus\Helyzet&#233;rt&#233;kel&#233;s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VE\Versenyk&#233;pess&#233;gi%20T&#252;k&#246;r\2023_Tavasz\prezent&#225;ci&#243;\Publikus\inputok\lakoss&#225;g%20&#225;llampap&#237;r%20adatok_friss&#237;tet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VE\Versenyk&#233;pess&#233;gi%20T&#252;k&#246;r\2023_Tavasz\prezent&#225;ci&#243;\Publikus\inputok\4.7.%20Csal&#225;dbar&#225;t%20program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VE\Versenyk&#233;pess&#233;gi%20T&#252;k&#246;r\2023_Tavasz\prezent&#225;ci&#243;\Publikus\inputok\World%20Population%20Review%20-%20Alkoholbetegek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VE\Versenyk&#233;pess&#233;gi%20T&#252;k&#246;r\2023_Tavasz\prezent&#225;ci&#243;\Publikus\Helyzet&#233;rt&#233;kel&#233;s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VE\Versenyk&#233;pess&#233;gi%20Jelent&#233;s\2022.%20&#337;sz\&#193;brak&#233;szlet\4.10.%20Kutat&#225;s-fejleszt&#233;s%20&#233;s%20innov&#225;ci&#243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2E4-427F-AB4C-78896FA91A62}"/>
              </c:ext>
            </c:extLst>
          </c:dPt>
          <c:cat>
            <c:strRef>
              <c:f>Sheet1!$K$3:$K$6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2022-23</c:v>
                </c:pt>
              </c:strCache>
            </c:strRef>
          </c:cat>
          <c:val>
            <c:numRef>
              <c:f>Sheet1!$L$3:$L$6</c:f>
              <c:numCache>
                <c:formatCode>General</c:formatCode>
                <c:ptCount val="4"/>
                <c:pt idx="0">
                  <c:v>22.4</c:v>
                </c:pt>
                <c:pt idx="1">
                  <c:v>22.4</c:v>
                </c:pt>
                <c:pt idx="2">
                  <c:v>33.5</c:v>
                </c:pt>
                <c:pt idx="3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A-402B-AFC6-3C39E6C56BF5}"/>
            </c:ext>
          </c:extLst>
        </c:ser>
        <c:ser>
          <c:idx val="0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Sheet1!$K$3:$K$6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2022-23</c:v>
                </c:pt>
              </c:strCache>
            </c:strRef>
          </c:cat>
          <c:val>
            <c:numRef>
              <c:f>Sheet1!$M$3:$M$6</c:f>
              <c:numCache>
                <c:formatCode>General</c:formatCode>
                <c:ptCount val="4"/>
                <c:pt idx="1">
                  <c:v>11.100000000000001</c:v>
                </c:pt>
                <c:pt idx="2">
                  <c:v>8.8000000000000007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A-402B-AFC6-3C39E6C56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15866680"/>
        <c:axId val="415867040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Sheet1!$B$3:$B$6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Sheet1!$N$3:$N$6</c:f>
              <c:numCache>
                <c:formatCode>General</c:formatCode>
                <c:ptCount val="4"/>
                <c:pt idx="0">
                  <c:v>22.4</c:v>
                </c:pt>
                <c:pt idx="1">
                  <c:v>33.5</c:v>
                </c:pt>
                <c:pt idx="2">
                  <c:v>42.3</c:v>
                </c:pt>
                <c:pt idx="3" formatCode="0.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CA-402B-AFC6-3C39E6C56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817800"/>
        <c:axId val="765817080"/>
      </c:lineChart>
      <c:catAx>
        <c:axId val="41586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5867040"/>
        <c:crosses val="autoZero"/>
        <c:auto val="1"/>
        <c:lblAlgn val="ctr"/>
        <c:lblOffset val="100"/>
        <c:noMultiLvlLbl val="0"/>
      </c:catAx>
      <c:valAx>
        <c:axId val="41586704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5866680"/>
        <c:crosses val="autoZero"/>
        <c:crossBetween val="between"/>
      </c:valAx>
      <c:valAx>
        <c:axId val="765817080"/>
        <c:scaling>
          <c:orientation val="minMax"/>
          <c:max val="60"/>
        </c:scaling>
        <c:delete val="1"/>
        <c:axPos val="r"/>
        <c:numFmt formatCode="General" sourceLinked="1"/>
        <c:majorTickMark val="out"/>
        <c:minorTickMark val="none"/>
        <c:tickLblPos val="nextTo"/>
        <c:crossAx val="765817800"/>
        <c:crosses val="max"/>
        <c:crossBetween val="between"/>
      </c:valAx>
      <c:catAx>
        <c:axId val="765817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5817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57623122230608E-2"/>
          <c:y val="6.8552623276715755E-2"/>
          <c:w val="0.87375353015915058"/>
          <c:h val="0.67030207397302788"/>
        </c:manualLayout>
      </c:layout>
      <c:barChart>
        <c:barDir val="col"/>
        <c:grouping val="stacked"/>
        <c:varyColors val="0"/>
        <c:ser>
          <c:idx val="0"/>
          <c:order val="0"/>
          <c:tx>
            <c:v>Éven belül változó</c:v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cat>
            <c:strRef>
              <c:f>'17_ábra_chart'!$F$12:$F$39</c:f>
              <c:strCache>
                <c:ptCount val="28"/>
                <c:pt idx="0">
                  <c:v>2016.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2017.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2018.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2019.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2020.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2021.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2022. 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</c:strCache>
            </c:strRef>
          </c:cat>
          <c:val>
            <c:numRef>
              <c:f>'17_ábra_chart'!$H$12:$H$39</c:f>
              <c:numCache>
                <c:formatCode>0.0</c:formatCode>
                <c:ptCount val="28"/>
                <c:pt idx="0">
                  <c:v>17.919345366052319</c:v>
                </c:pt>
                <c:pt idx="1">
                  <c:v>17.439024257344773</c:v>
                </c:pt>
                <c:pt idx="2">
                  <c:v>17.3449549083291</c:v>
                </c:pt>
                <c:pt idx="3">
                  <c:v>18.749194036862907</c:v>
                </c:pt>
                <c:pt idx="4">
                  <c:v>17.028298118744051</c:v>
                </c:pt>
                <c:pt idx="5">
                  <c:v>21.29914174993004</c:v>
                </c:pt>
                <c:pt idx="6">
                  <c:v>20.040515549220761</c:v>
                </c:pt>
                <c:pt idx="7">
                  <c:v>19.951040703427701</c:v>
                </c:pt>
                <c:pt idx="8">
                  <c:v>14.223224579041268</c:v>
                </c:pt>
                <c:pt idx="9">
                  <c:v>9.1336052830572214</c:v>
                </c:pt>
                <c:pt idx="10">
                  <c:v>6.0942066835856536</c:v>
                </c:pt>
                <c:pt idx="11">
                  <c:v>3.8818031789337328</c:v>
                </c:pt>
                <c:pt idx="12">
                  <c:v>2.5761313106964079</c:v>
                </c:pt>
                <c:pt idx="13">
                  <c:v>1.2745022376394268</c:v>
                </c:pt>
                <c:pt idx="14">
                  <c:v>1.1370280535608861</c:v>
                </c:pt>
                <c:pt idx="15">
                  <c:v>0.8911518367455592</c:v>
                </c:pt>
                <c:pt idx="16">
                  <c:v>0.72894294704981455</c:v>
                </c:pt>
                <c:pt idx="17">
                  <c:v>0.6150112399468648</c:v>
                </c:pt>
                <c:pt idx="18">
                  <c:v>0.59939542154638881</c:v>
                </c:pt>
                <c:pt idx="19">
                  <c:v>0.53477703184175107</c:v>
                </c:pt>
                <c:pt idx="20">
                  <c:v>0.28323641398646554</c:v>
                </c:pt>
                <c:pt idx="21">
                  <c:v>0.31434498660208982</c:v>
                </c:pt>
                <c:pt idx="22">
                  <c:v>0.25046034558806829</c:v>
                </c:pt>
                <c:pt idx="23">
                  <c:v>0.16430843353511887</c:v>
                </c:pt>
                <c:pt idx="24">
                  <c:v>0.1346726073648607</c:v>
                </c:pt>
                <c:pt idx="25">
                  <c:v>8.4402850934302109E-2</c:v>
                </c:pt>
                <c:pt idx="26">
                  <c:v>4.7521160795064819E-2</c:v>
                </c:pt>
                <c:pt idx="27">
                  <c:v>6.9030148201962557E-2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F-4C1E-A090-94A84F592434}"/>
            </c:ext>
          </c:extLst>
        </c:ser>
        <c:ser>
          <c:idx val="1"/>
          <c:order val="1"/>
          <c:tx>
            <c:v>1 éves fixálás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'17_ábra_chart'!$F$12:$F$39</c:f>
              <c:strCache>
                <c:ptCount val="28"/>
                <c:pt idx="0">
                  <c:v>2016.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2017.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2018.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2019.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2020.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2021.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2022. 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</c:strCache>
            </c:strRef>
          </c:cat>
          <c:val>
            <c:numRef>
              <c:f>'17_ábra_chart'!$I$12:$I$39</c:f>
              <c:numCache>
                <c:formatCode>0.0</c:formatCode>
                <c:ptCount val="28"/>
                <c:pt idx="0">
                  <c:v>21.674051042597878</c:v>
                </c:pt>
                <c:pt idx="1">
                  <c:v>23.635705039294329</c:v>
                </c:pt>
                <c:pt idx="2">
                  <c:v>21.196670578011261</c:v>
                </c:pt>
                <c:pt idx="3">
                  <c:v>20.349237139516298</c:v>
                </c:pt>
                <c:pt idx="4">
                  <c:v>19.290341051852025</c:v>
                </c:pt>
                <c:pt idx="5">
                  <c:v>19.347558606494925</c:v>
                </c:pt>
                <c:pt idx="6">
                  <c:v>22.023377923443721</c:v>
                </c:pt>
                <c:pt idx="7">
                  <c:v>21.965120803144679</c:v>
                </c:pt>
                <c:pt idx="8">
                  <c:v>16.975588076019566</c:v>
                </c:pt>
                <c:pt idx="9">
                  <c:v>10.345670681723119</c:v>
                </c:pt>
                <c:pt idx="10">
                  <c:v>5.9237559535131927</c:v>
                </c:pt>
                <c:pt idx="11">
                  <c:v>2.5457040917599767</c:v>
                </c:pt>
                <c:pt idx="12">
                  <c:v>1.1761249420683997</c:v>
                </c:pt>
                <c:pt idx="13">
                  <c:v>0.84277667569279158</c:v>
                </c:pt>
                <c:pt idx="14">
                  <c:v>0.75553551940976604</c:v>
                </c:pt>
                <c:pt idx="15">
                  <c:v>0.51161821488641723</c:v>
                </c:pt>
                <c:pt idx="16">
                  <c:v>0.41367345488450885</c:v>
                </c:pt>
                <c:pt idx="17">
                  <c:v>0.28798750904441073</c:v>
                </c:pt>
                <c:pt idx="18">
                  <c:v>0.19205773114654212</c:v>
                </c:pt>
                <c:pt idx="19">
                  <c:v>0.18051455128689495</c:v>
                </c:pt>
                <c:pt idx="20">
                  <c:v>0.28430748257831906</c:v>
                </c:pt>
                <c:pt idx="21">
                  <c:v>0.2088178364300334</c:v>
                </c:pt>
                <c:pt idx="22">
                  <c:v>0.15602670285798134</c:v>
                </c:pt>
                <c:pt idx="23">
                  <c:v>0.19546375781250533</c:v>
                </c:pt>
                <c:pt idx="24">
                  <c:v>0.11394605371826327</c:v>
                </c:pt>
                <c:pt idx="25">
                  <c:v>8.6622390677494054E-2</c:v>
                </c:pt>
                <c:pt idx="26">
                  <c:v>6.5034537783759158E-2</c:v>
                </c:pt>
                <c:pt idx="27">
                  <c:v>7.2630731820427424E-2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F-4C1E-A090-94A84F592434}"/>
            </c:ext>
          </c:extLst>
        </c:ser>
        <c:ser>
          <c:idx val="2"/>
          <c:order val="2"/>
          <c:tx>
            <c:v>5 éves fixálás</c:v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'17_ábra_chart'!$F$12:$F$39</c:f>
              <c:strCache>
                <c:ptCount val="28"/>
                <c:pt idx="0">
                  <c:v>2016.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2017.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2018.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2019.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2020.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2021.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2022. 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</c:strCache>
            </c:strRef>
          </c:cat>
          <c:val>
            <c:numRef>
              <c:f>'17_ábra_chart'!$J$12:$J$39</c:f>
              <c:numCache>
                <c:formatCode>0.0</c:formatCode>
                <c:ptCount val="28"/>
                <c:pt idx="0">
                  <c:v>24.165440559628738</c:v>
                </c:pt>
                <c:pt idx="1">
                  <c:v>25.680166591154485</c:v>
                </c:pt>
                <c:pt idx="2">
                  <c:v>26.632731327725907</c:v>
                </c:pt>
                <c:pt idx="3">
                  <c:v>29.313979999252822</c:v>
                </c:pt>
                <c:pt idx="4">
                  <c:v>27.120433005970035</c:v>
                </c:pt>
                <c:pt idx="5">
                  <c:v>26.145034391520312</c:v>
                </c:pt>
                <c:pt idx="6">
                  <c:v>26.282750800258153</c:v>
                </c:pt>
                <c:pt idx="7">
                  <c:v>26.257522818716264</c:v>
                </c:pt>
                <c:pt idx="8">
                  <c:v>35.373256538081762</c:v>
                </c:pt>
                <c:pt idx="9">
                  <c:v>40.97991042458758</c:v>
                </c:pt>
                <c:pt idx="10">
                  <c:v>37.073402467075319</c:v>
                </c:pt>
                <c:pt idx="11">
                  <c:v>26.917884075204423</c:v>
                </c:pt>
                <c:pt idx="12">
                  <c:v>22.841232825825077</c:v>
                </c:pt>
                <c:pt idx="13">
                  <c:v>20.694231101093255</c:v>
                </c:pt>
                <c:pt idx="14">
                  <c:v>25.674277017073244</c:v>
                </c:pt>
                <c:pt idx="15">
                  <c:v>27.860521793223906</c:v>
                </c:pt>
                <c:pt idx="16">
                  <c:v>27.326870554211926</c:v>
                </c:pt>
                <c:pt idx="17">
                  <c:v>24.855690900793547</c:v>
                </c:pt>
                <c:pt idx="18">
                  <c:v>23.94168823748738</c:v>
                </c:pt>
                <c:pt idx="19">
                  <c:v>22.484802207606197</c:v>
                </c:pt>
                <c:pt idx="20">
                  <c:v>24.729349935528916</c:v>
                </c:pt>
                <c:pt idx="21">
                  <c:v>29.500459706901559</c:v>
                </c:pt>
                <c:pt idx="22">
                  <c:v>26.914344530331828</c:v>
                </c:pt>
                <c:pt idx="23">
                  <c:v>22.10315256786377</c:v>
                </c:pt>
                <c:pt idx="24">
                  <c:v>14.702445846933806</c:v>
                </c:pt>
                <c:pt idx="25">
                  <c:v>14.051284652522668</c:v>
                </c:pt>
                <c:pt idx="26">
                  <c:v>25.748206116271795</c:v>
                </c:pt>
                <c:pt idx="27">
                  <c:v>27.995369515615959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F-4C1E-A090-94A84F592434}"/>
            </c:ext>
          </c:extLst>
        </c:ser>
        <c:ser>
          <c:idx val="3"/>
          <c:order val="3"/>
          <c:tx>
            <c:v>10 éves fixálás</c:v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'17_ábra_chart'!$F$12:$F$39</c:f>
              <c:strCache>
                <c:ptCount val="28"/>
                <c:pt idx="0">
                  <c:v>2016.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2017.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2018.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2019.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2020.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2021.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2022. 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</c:strCache>
            </c:strRef>
          </c:cat>
          <c:val>
            <c:numRef>
              <c:f>'17_ábra_chart'!$K$12:$K$39</c:f>
              <c:numCache>
                <c:formatCode>0.0</c:formatCode>
                <c:ptCount val="28"/>
                <c:pt idx="0">
                  <c:v>1.4176649175574454</c:v>
                </c:pt>
                <c:pt idx="1">
                  <c:v>4.6339578609659915</c:v>
                </c:pt>
                <c:pt idx="2">
                  <c:v>7.6041374495901009</c:v>
                </c:pt>
                <c:pt idx="3">
                  <c:v>7.9458991268616437</c:v>
                </c:pt>
                <c:pt idx="4">
                  <c:v>8.0625959100127584</c:v>
                </c:pt>
                <c:pt idx="5">
                  <c:v>8.5894332275778069</c:v>
                </c:pt>
                <c:pt idx="6">
                  <c:v>8.0345774520297883</c:v>
                </c:pt>
                <c:pt idx="7">
                  <c:v>9.1928163205576734</c:v>
                </c:pt>
                <c:pt idx="8">
                  <c:v>11.712395006080886</c:v>
                </c:pt>
                <c:pt idx="9">
                  <c:v>17.305876654358332</c:v>
                </c:pt>
                <c:pt idx="10">
                  <c:v>24.558981336725061</c:v>
                </c:pt>
                <c:pt idx="11">
                  <c:v>35.786170922381494</c:v>
                </c:pt>
                <c:pt idx="12">
                  <c:v>44.571092551992479</c:v>
                </c:pt>
                <c:pt idx="13">
                  <c:v>50.270209042680321</c:v>
                </c:pt>
                <c:pt idx="14">
                  <c:v>47.626948665542621</c:v>
                </c:pt>
                <c:pt idx="15">
                  <c:v>45.503183407391553</c:v>
                </c:pt>
                <c:pt idx="16">
                  <c:v>45.161141483292759</c:v>
                </c:pt>
                <c:pt idx="17">
                  <c:v>49.882116189641202</c:v>
                </c:pt>
                <c:pt idx="18">
                  <c:v>51.272121810547226</c:v>
                </c:pt>
                <c:pt idx="19">
                  <c:v>51.931151399863992</c:v>
                </c:pt>
                <c:pt idx="20">
                  <c:v>53.224778835546644</c:v>
                </c:pt>
                <c:pt idx="21">
                  <c:v>50.473135023096305</c:v>
                </c:pt>
                <c:pt idx="22">
                  <c:v>52.013525247401468</c:v>
                </c:pt>
                <c:pt idx="23">
                  <c:v>46.450014082000884</c:v>
                </c:pt>
                <c:pt idx="24">
                  <c:v>32.752095493436499</c:v>
                </c:pt>
                <c:pt idx="25">
                  <c:v>27.070711858896793</c:v>
                </c:pt>
                <c:pt idx="26">
                  <c:v>34.64380599130525</c:v>
                </c:pt>
                <c:pt idx="27">
                  <c:v>27.902654487440486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F-4C1E-A090-94A84F592434}"/>
            </c:ext>
          </c:extLst>
        </c:ser>
        <c:ser>
          <c:idx val="4"/>
          <c:order val="4"/>
          <c:tx>
            <c:v>Végig fix</c:v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strRef>
              <c:f>'17_ábra_chart'!$F$12:$F$39</c:f>
              <c:strCache>
                <c:ptCount val="28"/>
                <c:pt idx="0">
                  <c:v>2016.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2017.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2018.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2019.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2020.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2021.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2022. 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</c:strCache>
            </c:strRef>
          </c:cat>
          <c:val>
            <c:numRef>
              <c:f>'17_ábra_chart'!$G$12:$G$39</c:f>
              <c:numCache>
                <c:formatCode>0.0</c:formatCode>
                <c:ptCount val="28"/>
                <c:pt idx="0">
                  <c:v>34.82349811416362</c:v>
                </c:pt>
                <c:pt idx="1">
                  <c:v>28.61114625124041</c:v>
                </c:pt>
                <c:pt idx="2">
                  <c:v>27.221505736343644</c:v>
                </c:pt>
                <c:pt idx="3">
                  <c:v>23.64168969750634</c:v>
                </c:pt>
                <c:pt idx="4">
                  <c:v>28.498331913421122</c:v>
                </c:pt>
                <c:pt idx="5">
                  <c:v>24.618832024476916</c:v>
                </c:pt>
                <c:pt idx="6">
                  <c:v>23.618778275047564</c:v>
                </c:pt>
                <c:pt idx="7">
                  <c:v>22.633499354153685</c:v>
                </c:pt>
                <c:pt idx="8">
                  <c:v>21.71553580077649</c:v>
                </c:pt>
                <c:pt idx="9">
                  <c:v>22.234936956273756</c:v>
                </c:pt>
                <c:pt idx="10">
                  <c:v>26.349653559100766</c:v>
                </c:pt>
                <c:pt idx="11">
                  <c:v>30.868437731720356</c:v>
                </c:pt>
                <c:pt idx="12">
                  <c:v>28.835418369417621</c:v>
                </c:pt>
                <c:pt idx="13">
                  <c:v>26.918280942894214</c:v>
                </c:pt>
                <c:pt idx="14">
                  <c:v>24.806210744413484</c:v>
                </c:pt>
                <c:pt idx="15">
                  <c:v>25.233524747752572</c:v>
                </c:pt>
                <c:pt idx="16">
                  <c:v>26.369371560561</c:v>
                </c:pt>
                <c:pt idx="17">
                  <c:v>24.359194160573967</c:v>
                </c:pt>
                <c:pt idx="18">
                  <c:v>23.994736799272456</c:v>
                </c:pt>
                <c:pt idx="19">
                  <c:v>24.868754809401164</c:v>
                </c:pt>
                <c:pt idx="20">
                  <c:v>21.478327332359655</c:v>
                </c:pt>
                <c:pt idx="21">
                  <c:v>19.503242446970017</c:v>
                </c:pt>
                <c:pt idx="22">
                  <c:v>20.665643173820655</c:v>
                </c:pt>
                <c:pt idx="23">
                  <c:v>31.087061158787716</c:v>
                </c:pt>
                <c:pt idx="24">
                  <c:v>52.296839998546574</c:v>
                </c:pt>
                <c:pt idx="25">
                  <c:v>58.706978246968745</c:v>
                </c:pt>
                <c:pt idx="26">
                  <c:v>39.495432193844131</c:v>
                </c:pt>
                <c:pt idx="27">
                  <c:v>43.960315116921144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F-4C1E-A090-94A84F592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820717200"/>
        <c:axId val="1820711296"/>
      </c:barChart>
      <c:barChart>
        <c:barDir val="col"/>
        <c:grouping val="stacked"/>
        <c:varyColors val="0"/>
        <c:ser>
          <c:idx val="5"/>
          <c:order val="5"/>
          <c:tx>
            <c:v>blank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5-5E5F-4C1E-A090-94A84F592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55890216"/>
        <c:axId val="759348792"/>
      </c:barChart>
      <c:catAx>
        <c:axId val="182071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0711296"/>
        <c:crosses val="autoZero"/>
        <c:auto val="1"/>
        <c:lblAlgn val="ctr"/>
        <c:lblOffset val="100"/>
        <c:noMultiLvlLbl val="0"/>
      </c:catAx>
      <c:valAx>
        <c:axId val="18207112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20717200"/>
        <c:crosses val="autoZero"/>
        <c:crossBetween val="between"/>
      </c:valAx>
      <c:valAx>
        <c:axId val="759348792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5890216"/>
        <c:crosses val="max"/>
        <c:crossBetween val="between"/>
      </c:valAx>
      <c:catAx>
        <c:axId val="755890216"/>
        <c:scaling>
          <c:orientation val="minMax"/>
        </c:scaling>
        <c:delete val="1"/>
        <c:axPos val="b"/>
        <c:majorTickMark val="out"/>
        <c:minorTickMark val="none"/>
        <c:tickLblPos val="nextTo"/>
        <c:crossAx val="7593487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4.0448615786834757E-2"/>
          <c:y val="0.84458216498677363"/>
          <c:w val="0.93047350655397176"/>
          <c:h val="0.13823096091316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0301632138771E-2"/>
          <c:y val="6.6606123673769002E-2"/>
          <c:w val="0.88918523096477997"/>
          <c:h val="0.60684470154583336"/>
        </c:manualLayout>
      </c:layout>
      <c:areaChart>
        <c:grouping val="stacked"/>
        <c:varyColors val="0"/>
        <c:ser>
          <c:idx val="0"/>
          <c:order val="0"/>
          <c:tx>
            <c:strRef>
              <c:f>'IV.2.26 d'!$A$9</c:f>
              <c:strCache>
                <c:ptCount val="1"/>
                <c:pt idx="0">
                  <c:v>PMÁP</c:v>
                </c:pt>
              </c:strCache>
            </c:strRef>
          </c:tx>
          <c:spPr>
            <a:solidFill>
              <a:srgbClr val="0C2148"/>
            </a:solidFill>
            <a:ln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009EE0"/>
                  </a:solidFill>
                  <a:prstDash val="solid"/>
                </a14:hiddenLine>
              </a:ext>
            </a:extLst>
          </c:spPr>
          <c:cat>
            <c:numRef>
              <c:f>'IV.2.26 d'!$B$7:$FE$7</c:f>
              <c:numCache>
                <c:formatCode>General</c:formatCode>
                <c:ptCount val="160"/>
                <c:pt idx="0">
                  <c:v>2010</c:v>
                </c:pt>
                <c:pt idx="10">
                  <c:v>2011</c:v>
                </c:pt>
                <c:pt idx="22">
                  <c:v>2012</c:v>
                </c:pt>
                <c:pt idx="34">
                  <c:v>2013</c:v>
                </c:pt>
                <c:pt idx="46">
                  <c:v>2014</c:v>
                </c:pt>
                <c:pt idx="58">
                  <c:v>2015</c:v>
                </c:pt>
                <c:pt idx="70">
                  <c:v>2016</c:v>
                </c:pt>
                <c:pt idx="82">
                  <c:v>2017</c:v>
                </c:pt>
                <c:pt idx="94">
                  <c:v>2018</c:v>
                </c:pt>
                <c:pt idx="106">
                  <c:v>2019</c:v>
                </c:pt>
                <c:pt idx="118">
                  <c:v>2020</c:v>
                </c:pt>
                <c:pt idx="130">
                  <c:v>2021</c:v>
                </c:pt>
                <c:pt idx="142">
                  <c:v>2022</c:v>
                </c:pt>
                <c:pt idx="154">
                  <c:v>2023</c:v>
                </c:pt>
              </c:numCache>
            </c:numRef>
          </c:cat>
          <c:val>
            <c:numRef>
              <c:f>'IV.2.26 d'!$B$9:$FE$9</c:f>
              <c:numCache>
                <c:formatCode>0</c:formatCode>
                <c:ptCount val="160"/>
                <c:pt idx="0">
                  <c:v>64.471763999999993</c:v>
                </c:pt>
                <c:pt idx="1">
                  <c:v>78.624155999999999</c:v>
                </c:pt>
                <c:pt idx="2">
                  <c:v>90.352739999999997</c:v>
                </c:pt>
                <c:pt idx="3">
                  <c:v>98.561228</c:v>
                </c:pt>
                <c:pt idx="4">
                  <c:v>104.76314600000001</c:v>
                </c:pt>
                <c:pt idx="5">
                  <c:v>115.34511300000001</c:v>
                </c:pt>
                <c:pt idx="6">
                  <c:v>121.96193099999999</c:v>
                </c:pt>
                <c:pt idx="7">
                  <c:v>127.706514</c:v>
                </c:pt>
                <c:pt idx="8">
                  <c:v>130.75822499999998</c:v>
                </c:pt>
                <c:pt idx="9">
                  <c:v>134.89929599999999</c:v>
                </c:pt>
                <c:pt idx="10">
                  <c:v>141.26381499999999</c:v>
                </c:pt>
                <c:pt idx="11">
                  <c:v>147.07326499999999</c:v>
                </c:pt>
                <c:pt idx="12">
                  <c:v>148.98449399999998</c:v>
                </c:pt>
                <c:pt idx="13">
                  <c:v>155.40111399999998</c:v>
                </c:pt>
                <c:pt idx="14">
                  <c:v>157.49321899999998</c:v>
                </c:pt>
                <c:pt idx="15">
                  <c:v>159.20580200000001</c:v>
                </c:pt>
                <c:pt idx="16">
                  <c:v>159.99669799999998</c:v>
                </c:pt>
                <c:pt idx="17">
                  <c:v>162.581502</c:v>
                </c:pt>
                <c:pt idx="18">
                  <c:v>163.88760600000001</c:v>
                </c:pt>
                <c:pt idx="19">
                  <c:v>165.347025</c:v>
                </c:pt>
                <c:pt idx="20">
                  <c:v>165.77587799999998</c:v>
                </c:pt>
                <c:pt idx="21">
                  <c:v>166.01101800000001</c:v>
                </c:pt>
                <c:pt idx="22">
                  <c:v>154.96161000000001</c:v>
                </c:pt>
                <c:pt idx="23">
                  <c:v>168.223851</c:v>
                </c:pt>
                <c:pt idx="24">
                  <c:v>176.41809000000001</c:v>
                </c:pt>
                <c:pt idx="25">
                  <c:v>181.63666900000001</c:v>
                </c:pt>
                <c:pt idx="26">
                  <c:v>185.627612</c:v>
                </c:pt>
                <c:pt idx="27">
                  <c:v>193.84843599999999</c:v>
                </c:pt>
                <c:pt idx="28">
                  <c:v>200.376384</c:v>
                </c:pt>
                <c:pt idx="29">
                  <c:v>206.07120799999998</c:v>
                </c:pt>
                <c:pt idx="30">
                  <c:v>211.38287800000001</c:v>
                </c:pt>
                <c:pt idx="31">
                  <c:v>227.23665199999999</c:v>
                </c:pt>
                <c:pt idx="32">
                  <c:v>241.55698799999999</c:v>
                </c:pt>
                <c:pt idx="33">
                  <c:v>256.27796000000001</c:v>
                </c:pt>
                <c:pt idx="34">
                  <c:v>260.38988699999999</c:v>
                </c:pt>
                <c:pt idx="35">
                  <c:v>278.55885599999999</c:v>
                </c:pt>
                <c:pt idx="36">
                  <c:v>300.13200399999999</c:v>
                </c:pt>
                <c:pt idx="37">
                  <c:v>309.98447999999996</c:v>
                </c:pt>
                <c:pt idx="38">
                  <c:v>313.97063199999997</c:v>
                </c:pt>
                <c:pt idx="39">
                  <c:v>317.26528199999996</c:v>
                </c:pt>
                <c:pt idx="40">
                  <c:v>324.15180799999996</c:v>
                </c:pt>
                <c:pt idx="41">
                  <c:v>317.30548900000002</c:v>
                </c:pt>
                <c:pt idx="42">
                  <c:v>323.53271400000006</c:v>
                </c:pt>
                <c:pt idx="43">
                  <c:v>329.63368500000007</c:v>
                </c:pt>
                <c:pt idx="44">
                  <c:v>336.26487399999996</c:v>
                </c:pt>
                <c:pt idx="45">
                  <c:v>342.84514200000001</c:v>
                </c:pt>
                <c:pt idx="46">
                  <c:v>354.00139300000001</c:v>
                </c:pt>
                <c:pt idx="47">
                  <c:v>359.39140999999995</c:v>
                </c:pt>
                <c:pt idx="48">
                  <c:v>363.25576799999999</c:v>
                </c:pt>
                <c:pt idx="49">
                  <c:v>364.21016300000002</c:v>
                </c:pt>
                <c:pt idx="50">
                  <c:v>366.59441400000003</c:v>
                </c:pt>
                <c:pt idx="51">
                  <c:v>378.79659500000008</c:v>
                </c:pt>
                <c:pt idx="52">
                  <c:v>414.02956100000006</c:v>
                </c:pt>
                <c:pt idx="53">
                  <c:v>431.22301900000002</c:v>
                </c:pt>
                <c:pt idx="54">
                  <c:v>458.97950500000002</c:v>
                </c:pt>
                <c:pt idx="55">
                  <c:v>480.99494199999998</c:v>
                </c:pt>
                <c:pt idx="56">
                  <c:v>504.85024500000003</c:v>
                </c:pt>
                <c:pt idx="57">
                  <c:v>535.55102499999998</c:v>
                </c:pt>
                <c:pt idx="58">
                  <c:v>523.68652199999997</c:v>
                </c:pt>
                <c:pt idx="59">
                  <c:v>564.576009</c:v>
                </c:pt>
                <c:pt idx="60">
                  <c:v>576.76585499999999</c:v>
                </c:pt>
                <c:pt idx="61">
                  <c:v>607.481538</c:v>
                </c:pt>
                <c:pt idx="62">
                  <c:v>633.49635600000011</c:v>
                </c:pt>
                <c:pt idx="63">
                  <c:v>654.19038</c:v>
                </c:pt>
                <c:pt idx="64">
                  <c:v>673.15122400000007</c:v>
                </c:pt>
                <c:pt idx="65">
                  <c:v>684.862662</c:v>
                </c:pt>
                <c:pt idx="66">
                  <c:v>695.14997000000005</c:v>
                </c:pt>
                <c:pt idx="67">
                  <c:v>705.318399</c:v>
                </c:pt>
                <c:pt idx="68">
                  <c:v>665.93942200000004</c:v>
                </c:pt>
                <c:pt idx="69">
                  <c:v>709.06878499999993</c:v>
                </c:pt>
                <c:pt idx="70">
                  <c:v>745.96131500000001</c:v>
                </c:pt>
                <c:pt idx="71">
                  <c:v>772.18343199999993</c:v>
                </c:pt>
                <c:pt idx="72">
                  <c:v>798.82739300000003</c:v>
                </c:pt>
                <c:pt idx="73">
                  <c:v>827.96809599999983</c:v>
                </c:pt>
                <c:pt idx="74">
                  <c:v>816.55171300000006</c:v>
                </c:pt>
                <c:pt idx="75">
                  <c:v>833.01621</c:v>
                </c:pt>
                <c:pt idx="76">
                  <c:v>847.85361399999988</c:v>
                </c:pt>
                <c:pt idx="77">
                  <c:v>862.31077899999991</c:v>
                </c:pt>
                <c:pt idx="78">
                  <c:v>879.46015699999998</c:v>
                </c:pt>
                <c:pt idx="79">
                  <c:v>893.28241900000012</c:v>
                </c:pt>
                <c:pt idx="80">
                  <c:v>915.68788799999993</c:v>
                </c:pt>
                <c:pt idx="81">
                  <c:v>970.82669400000009</c:v>
                </c:pt>
                <c:pt idx="82">
                  <c:v>1015.2479999999999</c:v>
                </c:pt>
                <c:pt idx="83">
                  <c:v>1093.060424</c:v>
                </c:pt>
                <c:pt idx="84">
                  <c:v>1114.4192889999999</c:v>
                </c:pt>
                <c:pt idx="85">
                  <c:v>1173.0289699999998</c:v>
                </c:pt>
                <c:pt idx="86">
                  <c:v>1167.1444099999999</c:v>
                </c:pt>
                <c:pt idx="87">
                  <c:v>1218.7073909999997</c:v>
                </c:pt>
                <c:pt idx="88">
                  <c:v>1268.2560570000001</c:v>
                </c:pt>
                <c:pt idx="89">
                  <c:v>1309.8173650000003</c:v>
                </c:pt>
                <c:pt idx="90">
                  <c:v>1345.501133</c:v>
                </c:pt>
                <c:pt idx="91">
                  <c:v>1383.7755030000001</c:v>
                </c:pt>
                <c:pt idx="92">
                  <c:v>1412.2025030000002</c:v>
                </c:pt>
                <c:pt idx="93">
                  <c:v>1456.246821</c:v>
                </c:pt>
                <c:pt idx="94">
                  <c:v>1490.3912729999997</c:v>
                </c:pt>
                <c:pt idx="95">
                  <c:v>1526.8033249999999</c:v>
                </c:pt>
                <c:pt idx="96">
                  <c:v>1552.0188339999997</c:v>
                </c:pt>
                <c:pt idx="97">
                  <c:v>1559.0815659999998</c:v>
                </c:pt>
                <c:pt idx="98">
                  <c:v>1597.3140010000002</c:v>
                </c:pt>
                <c:pt idx="99">
                  <c:v>1641.0537569999995</c:v>
                </c:pt>
                <c:pt idx="100">
                  <c:v>1637.729272</c:v>
                </c:pt>
                <c:pt idx="101">
                  <c:v>1688.9956300000001</c:v>
                </c:pt>
                <c:pt idx="102">
                  <c:v>1721.3447939999999</c:v>
                </c:pt>
                <c:pt idx="103">
                  <c:v>1769.6169930000001</c:v>
                </c:pt>
                <c:pt idx="104">
                  <c:v>1741.9064649999998</c:v>
                </c:pt>
                <c:pt idx="105">
                  <c:v>1801.9887409999999</c:v>
                </c:pt>
                <c:pt idx="106">
                  <c:v>1862.1564629999998</c:v>
                </c:pt>
                <c:pt idx="107">
                  <c:v>1917.4648639999998</c:v>
                </c:pt>
                <c:pt idx="108">
                  <c:v>1960.1740740000002</c:v>
                </c:pt>
                <c:pt idx="109">
                  <c:v>1991.5184429999999</c:v>
                </c:pt>
                <c:pt idx="110">
                  <c:v>1955.5810489999999</c:v>
                </c:pt>
                <c:pt idx="111">
                  <c:v>2026.532768</c:v>
                </c:pt>
                <c:pt idx="112">
                  <c:v>2059.5534680000001</c:v>
                </c:pt>
                <c:pt idx="113">
                  <c:v>2082.7971439999997</c:v>
                </c:pt>
                <c:pt idx="114">
                  <c:v>2093.7350290000004</c:v>
                </c:pt>
                <c:pt idx="115">
                  <c:v>2034.2134350000001</c:v>
                </c:pt>
                <c:pt idx="116">
                  <c:v>2048.2610479999998</c:v>
                </c:pt>
                <c:pt idx="117">
                  <c:v>2073.663654</c:v>
                </c:pt>
                <c:pt idx="118">
                  <c:v>2087.2770890000002</c:v>
                </c:pt>
                <c:pt idx="119">
                  <c:v>2100.7585710000003</c:v>
                </c:pt>
                <c:pt idx="120">
                  <c:v>2102.4155000000001</c:v>
                </c:pt>
                <c:pt idx="121">
                  <c:v>2033.0118809999999</c:v>
                </c:pt>
                <c:pt idx="122">
                  <c:v>2054.2679179999996</c:v>
                </c:pt>
                <c:pt idx="123">
                  <c:v>2072.6189069999996</c:v>
                </c:pt>
                <c:pt idx="124">
                  <c:v>1953.1571309999999</c:v>
                </c:pt>
                <c:pt idx="125">
                  <c:v>1876.5397519999999</c:v>
                </c:pt>
                <c:pt idx="126">
                  <c:v>1920.5743270000003</c:v>
                </c:pt>
                <c:pt idx="127">
                  <c:v>1960.8721619999999</c:v>
                </c:pt>
                <c:pt idx="128">
                  <c:v>2002.2389350000001</c:v>
                </c:pt>
                <c:pt idx="129">
                  <c:v>2035.5309360000003</c:v>
                </c:pt>
                <c:pt idx="130">
                  <c:v>2056.2298729999998</c:v>
                </c:pt>
                <c:pt idx="131">
                  <c:v>2078.6316659999998</c:v>
                </c:pt>
                <c:pt idx="132">
                  <c:v>2097.4611229999996</c:v>
                </c:pt>
                <c:pt idx="133">
                  <c:v>2113.1547680000003</c:v>
                </c:pt>
                <c:pt idx="134">
                  <c:v>2085.1008059999995</c:v>
                </c:pt>
                <c:pt idx="135">
                  <c:v>2109.353842</c:v>
                </c:pt>
                <c:pt idx="136">
                  <c:v>2132.1212569999998</c:v>
                </c:pt>
                <c:pt idx="137">
                  <c:v>1942.27487</c:v>
                </c:pt>
                <c:pt idx="138">
                  <c:v>2007.5432659999997</c:v>
                </c:pt>
                <c:pt idx="139">
                  <c:v>1948.1387589999999</c:v>
                </c:pt>
                <c:pt idx="140">
                  <c:v>1979.7549110000004</c:v>
                </c:pt>
                <c:pt idx="141">
                  <c:v>2036.8313920000001</c:v>
                </c:pt>
                <c:pt idx="142">
                  <c:v>2133.7262639999999</c:v>
                </c:pt>
                <c:pt idx="143">
                  <c:v>2279.3171279999997</c:v>
                </c:pt>
                <c:pt idx="144">
                  <c:v>2440.5460409999996</c:v>
                </c:pt>
                <c:pt idx="145">
                  <c:v>2744.6166089999997</c:v>
                </c:pt>
                <c:pt idx="146">
                  <c:v>2982.0663829999999</c:v>
                </c:pt>
                <c:pt idx="147">
                  <c:v>3252.3257720000001</c:v>
                </c:pt>
                <c:pt idx="148">
                  <c:v>3357.2676609999994</c:v>
                </c:pt>
                <c:pt idx="149">
                  <c:v>3507.0312290000006</c:v>
                </c:pt>
                <c:pt idx="150">
                  <c:v>3390.4497769999998</c:v>
                </c:pt>
                <c:pt idx="151">
                  <c:v>3822.6790129999995</c:v>
                </c:pt>
                <c:pt idx="152">
                  <c:v>4016.6373569999992</c:v>
                </c:pt>
                <c:pt idx="153">
                  <c:v>4256.2299809999995</c:v>
                </c:pt>
                <c:pt idx="154">
                  <c:v>4637.1498019999999</c:v>
                </c:pt>
                <c:pt idx="155">
                  <c:v>4994.0590709999988</c:v>
                </c:pt>
                <c:pt idx="156">
                  <c:v>5297.6480460000002</c:v>
                </c:pt>
                <c:pt idx="157">
                  <c:v>5515.8760369999991</c:v>
                </c:pt>
                <c:pt idx="158">
                  <c:v>5633.2572560000026</c:v>
                </c:pt>
                <c:pt idx="159">
                  <c:v>5900.4301739999992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A-439E-AE12-7B2A8550D6B1}"/>
            </c:ext>
          </c:extLst>
        </c:ser>
        <c:ser>
          <c:idx val="1"/>
          <c:order val="1"/>
          <c:tx>
            <c:strRef>
              <c:f>'IV.2.26 d'!$A$10</c:f>
              <c:strCache>
                <c:ptCount val="1"/>
                <c:pt idx="0">
                  <c:v>BMÁP</c:v>
                </c:pt>
              </c:strCache>
            </c:strRef>
          </c:tx>
          <c:spPr>
            <a:solidFill>
              <a:srgbClr val="FFC000"/>
            </a:solidFill>
            <a:ln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0C2148"/>
                  </a:solidFill>
                  <a:prstDash val="solid"/>
                </a14:hiddenLine>
              </a:ext>
            </a:extLst>
          </c:spPr>
          <c:cat>
            <c:numRef>
              <c:f>'IV.2.26 d'!$B$7:$FE$7</c:f>
              <c:numCache>
                <c:formatCode>General</c:formatCode>
                <c:ptCount val="160"/>
                <c:pt idx="0">
                  <c:v>2010</c:v>
                </c:pt>
                <c:pt idx="10">
                  <c:v>2011</c:v>
                </c:pt>
                <c:pt idx="22">
                  <c:v>2012</c:v>
                </c:pt>
                <c:pt idx="34">
                  <c:v>2013</c:v>
                </c:pt>
                <c:pt idx="46">
                  <c:v>2014</c:v>
                </c:pt>
                <c:pt idx="58">
                  <c:v>2015</c:v>
                </c:pt>
                <c:pt idx="70">
                  <c:v>2016</c:v>
                </c:pt>
                <c:pt idx="82">
                  <c:v>2017</c:v>
                </c:pt>
                <c:pt idx="94">
                  <c:v>2018</c:v>
                </c:pt>
                <c:pt idx="106">
                  <c:v>2019</c:v>
                </c:pt>
                <c:pt idx="118">
                  <c:v>2020</c:v>
                </c:pt>
                <c:pt idx="130">
                  <c:v>2021</c:v>
                </c:pt>
                <c:pt idx="142">
                  <c:v>2022</c:v>
                </c:pt>
                <c:pt idx="154">
                  <c:v>2023</c:v>
                </c:pt>
              </c:numCache>
            </c:numRef>
          </c:cat>
          <c:val>
            <c:numRef>
              <c:f>'IV.2.26 d'!$B$10:$FE$10</c:f>
              <c:numCache>
                <c:formatCode>0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6.0975459999999995</c:v>
                </c:pt>
                <c:pt idx="49">
                  <c:v>14.772667999999999</c:v>
                </c:pt>
                <c:pt idx="50">
                  <c:v>22.998930000000001</c:v>
                </c:pt>
                <c:pt idx="51">
                  <c:v>108.883827</c:v>
                </c:pt>
                <c:pt idx="52">
                  <c:v>113.36052799999999</c:v>
                </c:pt>
                <c:pt idx="53">
                  <c:v>107.23473199999998</c:v>
                </c:pt>
                <c:pt idx="54">
                  <c:v>102.97952799999999</c:v>
                </c:pt>
                <c:pt idx="55">
                  <c:v>100.51317299999999</c:v>
                </c:pt>
                <c:pt idx="56">
                  <c:v>101.429878</c:v>
                </c:pt>
                <c:pt idx="57">
                  <c:v>104.56820999999999</c:v>
                </c:pt>
                <c:pt idx="58">
                  <c:v>114.32973899999999</c:v>
                </c:pt>
                <c:pt idx="59">
                  <c:v>115.01444400000001</c:v>
                </c:pt>
                <c:pt idx="60">
                  <c:v>112.663135</c:v>
                </c:pt>
                <c:pt idx="61">
                  <c:v>111.18263899999999</c:v>
                </c:pt>
                <c:pt idx="62">
                  <c:v>111.83734</c:v>
                </c:pt>
                <c:pt idx="63">
                  <c:v>112.79571870000001</c:v>
                </c:pt>
                <c:pt idx="64">
                  <c:v>113.92633470000001</c:v>
                </c:pt>
                <c:pt idx="65">
                  <c:v>114.19540669999999</c:v>
                </c:pt>
                <c:pt idx="66">
                  <c:v>114.29444169999999</c:v>
                </c:pt>
                <c:pt idx="67">
                  <c:v>116.5569347</c:v>
                </c:pt>
                <c:pt idx="68">
                  <c:v>117.3964867</c:v>
                </c:pt>
                <c:pt idx="69">
                  <c:v>119.05511969999999</c:v>
                </c:pt>
                <c:pt idx="70">
                  <c:v>120.1281367</c:v>
                </c:pt>
                <c:pt idx="71">
                  <c:v>120.3168527</c:v>
                </c:pt>
                <c:pt idx="72">
                  <c:v>119.649506</c:v>
                </c:pt>
                <c:pt idx="73">
                  <c:v>117.19879</c:v>
                </c:pt>
                <c:pt idx="74">
                  <c:v>121.17166699999999</c:v>
                </c:pt>
                <c:pt idx="75">
                  <c:v>123.28389499999999</c:v>
                </c:pt>
                <c:pt idx="76">
                  <c:v>126.01344599999999</c:v>
                </c:pt>
                <c:pt idx="77">
                  <c:v>128.05134800000002</c:v>
                </c:pt>
                <c:pt idx="78">
                  <c:v>130.57581500000001</c:v>
                </c:pt>
                <c:pt idx="79">
                  <c:v>131.63812499999997</c:v>
                </c:pt>
                <c:pt idx="80">
                  <c:v>132.341227</c:v>
                </c:pt>
                <c:pt idx="81">
                  <c:v>133.54701600000001</c:v>
                </c:pt>
                <c:pt idx="82">
                  <c:v>133.70387299999999</c:v>
                </c:pt>
                <c:pt idx="83">
                  <c:v>132.41050700000002</c:v>
                </c:pt>
                <c:pt idx="84">
                  <c:v>132.94475499999999</c:v>
                </c:pt>
                <c:pt idx="85">
                  <c:v>131.99189100000001</c:v>
                </c:pt>
                <c:pt idx="86">
                  <c:v>130.32108499999998</c:v>
                </c:pt>
                <c:pt idx="87">
                  <c:v>129.71240999999998</c:v>
                </c:pt>
                <c:pt idx="88">
                  <c:v>129.13443799999999</c:v>
                </c:pt>
                <c:pt idx="89">
                  <c:v>126.709278</c:v>
                </c:pt>
                <c:pt idx="90">
                  <c:v>123.93207800000002</c:v>
                </c:pt>
                <c:pt idx="91">
                  <c:v>123.720024</c:v>
                </c:pt>
                <c:pt idx="92">
                  <c:v>123.381289</c:v>
                </c:pt>
                <c:pt idx="93">
                  <c:v>122.99870700000001</c:v>
                </c:pt>
                <c:pt idx="94">
                  <c:v>122.69180599999999</c:v>
                </c:pt>
                <c:pt idx="95">
                  <c:v>122.47048299999999</c:v>
                </c:pt>
                <c:pt idx="96">
                  <c:v>122.63152799999999</c:v>
                </c:pt>
                <c:pt idx="97">
                  <c:v>107.926838</c:v>
                </c:pt>
                <c:pt idx="98">
                  <c:v>107.91902300000001</c:v>
                </c:pt>
                <c:pt idx="99">
                  <c:v>107.03920599999998</c:v>
                </c:pt>
                <c:pt idx="100">
                  <c:v>95.91617699999999</c:v>
                </c:pt>
                <c:pt idx="101">
                  <c:v>95.703834000000001</c:v>
                </c:pt>
                <c:pt idx="102">
                  <c:v>95.642224999999996</c:v>
                </c:pt>
                <c:pt idx="103">
                  <c:v>95.606756999999988</c:v>
                </c:pt>
                <c:pt idx="104">
                  <c:v>95.429930000000013</c:v>
                </c:pt>
                <c:pt idx="105">
                  <c:v>95.066077000000007</c:v>
                </c:pt>
                <c:pt idx="106">
                  <c:v>94.770758999999998</c:v>
                </c:pt>
                <c:pt idx="107">
                  <c:v>92.597836999999998</c:v>
                </c:pt>
                <c:pt idx="108">
                  <c:v>90.491261000000009</c:v>
                </c:pt>
                <c:pt idx="109">
                  <c:v>90.054911000000004</c:v>
                </c:pt>
                <c:pt idx="110">
                  <c:v>83.086265999999995</c:v>
                </c:pt>
                <c:pt idx="111">
                  <c:v>83.142759960000006</c:v>
                </c:pt>
                <c:pt idx="112">
                  <c:v>74.770011999999994</c:v>
                </c:pt>
                <c:pt idx="113">
                  <c:v>67.206199999999995</c:v>
                </c:pt>
                <c:pt idx="114">
                  <c:v>65.044450999999995</c:v>
                </c:pt>
                <c:pt idx="115">
                  <c:v>60.340285999999992</c:v>
                </c:pt>
                <c:pt idx="116">
                  <c:v>59.621396999999995</c:v>
                </c:pt>
                <c:pt idx="117">
                  <c:v>58.880498000000003</c:v>
                </c:pt>
                <c:pt idx="118">
                  <c:v>56.453448999999999</c:v>
                </c:pt>
                <c:pt idx="119">
                  <c:v>54.900283000000009</c:v>
                </c:pt>
                <c:pt idx="120">
                  <c:v>53.496187999999997</c:v>
                </c:pt>
                <c:pt idx="121">
                  <c:v>53.155574999999999</c:v>
                </c:pt>
                <c:pt idx="122">
                  <c:v>39.147795000000002</c:v>
                </c:pt>
                <c:pt idx="123">
                  <c:v>38.740041000000005</c:v>
                </c:pt>
                <c:pt idx="124">
                  <c:v>25.671126999999998</c:v>
                </c:pt>
                <c:pt idx="125">
                  <c:v>25.516148999999999</c:v>
                </c:pt>
                <c:pt idx="126">
                  <c:v>19.087382999999999</c:v>
                </c:pt>
                <c:pt idx="127">
                  <c:v>18.963115000000002</c:v>
                </c:pt>
                <c:pt idx="128">
                  <c:v>18.837308</c:v>
                </c:pt>
                <c:pt idx="129">
                  <c:v>18.635065000000001</c:v>
                </c:pt>
                <c:pt idx="130">
                  <c:v>18.008639000000002</c:v>
                </c:pt>
                <c:pt idx="131">
                  <c:v>17.876246999999999</c:v>
                </c:pt>
                <c:pt idx="132">
                  <c:v>17.819761</c:v>
                </c:pt>
                <c:pt idx="133">
                  <c:v>17.790889</c:v>
                </c:pt>
                <c:pt idx="134">
                  <c:v>17.717624999999998</c:v>
                </c:pt>
                <c:pt idx="135">
                  <c:v>17.649977</c:v>
                </c:pt>
                <c:pt idx="136">
                  <c:v>17.5518</c:v>
                </c:pt>
                <c:pt idx="137">
                  <c:v>17.325302000000001</c:v>
                </c:pt>
                <c:pt idx="138">
                  <c:v>17.227654999999999</c:v>
                </c:pt>
                <c:pt idx="139">
                  <c:v>17.132547000000002</c:v>
                </c:pt>
                <c:pt idx="140">
                  <c:v>17.073993999999999</c:v>
                </c:pt>
                <c:pt idx="141">
                  <c:v>16.974032000000001</c:v>
                </c:pt>
                <c:pt idx="142">
                  <c:v>16.697389999999999</c:v>
                </c:pt>
                <c:pt idx="143">
                  <c:v>16.529375999999999</c:v>
                </c:pt>
                <c:pt idx="144">
                  <c:v>16.344477000000001</c:v>
                </c:pt>
                <c:pt idx="145">
                  <c:v>13.955817999999999</c:v>
                </c:pt>
                <c:pt idx="146">
                  <c:v>13.791511</c:v>
                </c:pt>
                <c:pt idx="147">
                  <c:v>13.759117999999999</c:v>
                </c:pt>
                <c:pt idx="148">
                  <c:v>13.645783999999999</c:v>
                </c:pt>
                <c:pt idx="149">
                  <c:v>13.584164999999999</c:v>
                </c:pt>
                <c:pt idx="150">
                  <c:v>49.958191000000006</c:v>
                </c:pt>
                <c:pt idx="151">
                  <c:v>346.83067199999999</c:v>
                </c:pt>
                <c:pt idx="152">
                  <c:v>457.73168499999997</c:v>
                </c:pt>
                <c:pt idx="153">
                  <c:v>505.62143100000003</c:v>
                </c:pt>
                <c:pt idx="154">
                  <c:v>618.13091699999995</c:v>
                </c:pt>
                <c:pt idx="155">
                  <c:v>670.62430699999993</c:v>
                </c:pt>
                <c:pt idx="156">
                  <c:v>713.33906899999999</c:v>
                </c:pt>
                <c:pt idx="157">
                  <c:v>753.01462700000002</c:v>
                </c:pt>
                <c:pt idx="158">
                  <c:v>795.74733400000002</c:v>
                </c:pt>
                <c:pt idx="159">
                  <c:v>857.33590300000003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A-439E-AE12-7B2A8550D6B1}"/>
            </c:ext>
          </c:extLst>
        </c:ser>
        <c:ser>
          <c:idx val="2"/>
          <c:order val="2"/>
          <c:tx>
            <c:strRef>
              <c:f>'IV.2.26 d'!$A$11</c:f>
              <c:strCache>
                <c:ptCount val="1"/>
                <c:pt idx="0">
                  <c:v>Egyéb*</c:v>
                </c:pt>
              </c:strCache>
            </c:strRef>
          </c:tx>
          <c:spPr>
            <a:solidFill>
              <a:srgbClr val="009EE0"/>
            </a:solidFill>
            <a:ln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DA0000"/>
                  </a:solidFill>
                  <a:prstDash val="solid"/>
                </a14:hiddenLine>
              </a:ext>
            </a:extLst>
          </c:spPr>
          <c:cat>
            <c:numRef>
              <c:f>'IV.2.26 d'!$B$7:$FE$7</c:f>
              <c:numCache>
                <c:formatCode>General</c:formatCode>
                <c:ptCount val="160"/>
                <c:pt idx="0">
                  <c:v>2010</c:v>
                </c:pt>
                <c:pt idx="10">
                  <c:v>2011</c:v>
                </c:pt>
                <c:pt idx="22">
                  <c:v>2012</c:v>
                </c:pt>
                <c:pt idx="34">
                  <c:v>2013</c:v>
                </c:pt>
                <c:pt idx="46">
                  <c:v>2014</c:v>
                </c:pt>
                <c:pt idx="58">
                  <c:v>2015</c:v>
                </c:pt>
                <c:pt idx="70">
                  <c:v>2016</c:v>
                </c:pt>
                <c:pt idx="82">
                  <c:v>2017</c:v>
                </c:pt>
                <c:pt idx="94">
                  <c:v>2018</c:v>
                </c:pt>
                <c:pt idx="106">
                  <c:v>2019</c:v>
                </c:pt>
                <c:pt idx="118">
                  <c:v>2020</c:v>
                </c:pt>
                <c:pt idx="130">
                  <c:v>2021</c:v>
                </c:pt>
                <c:pt idx="142">
                  <c:v>2022</c:v>
                </c:pt>
                <c:pt idx="154">
                  <c:v>2023</c:v>
                </c:pt>
              </c:numCache>
            </c:numRef>
          </c:cat>
          <c:val>
            <c:numRef>
              <c:f>'IV.2.26 d'!$B$11:$FE$11</c:f>
              <c:numCache>
                <c:formatCode>0</c:formatCode>
                <c:ptCount val="160"/>
                <c:pt idx="0">
                  <c:v>368.14803999999998</c:v>
                </c:pt>
                <c:pt idx="1">
                  <c:v>350.43254999999999</c:v>
                </c:pt>
                <c:pt idx="2">
                  <c:v>339.35094000000021</c:v>
                </c:pt>
                <c:pt idx="3">
                  <c:v>328.09819999999991</c:v>
                </c:pt>
                <c:pt idx="4">
                  <c:v>320.38472000000002</c:v>
                </c:pt>
                <c:pt idx="5">
                  <c:v>311.40478000000002</c:v>
                </c:pt>
                <c:pt idx="6">
                  <c:v>299.81951299999997</c:v>
                </c:pt>
                <c:pt idx="7">
                  <c:v>298.756259</c:v>
                </c:pt>
                <c:pt idx="8">
                  <c:v>297.57864400000005</c:v>
                </c:pt>
                <c:pt idx="9">
                  <c:v>294.62736500000005</c:v>
                </c:pt>
                <c:pt idx="10">
                  <c:v>296.01008000000002</c:v>
                </c:pt>
                <c:pt idx="11">
                  <c:v>297.72004400000003</c:v>
                </c:pt>
                <c:pt idx="12">
                  <c:v>293.55399199999999</c:v>
                </c:pt>
                <c:pt idx="13">
                  <c:v>293.55612000000008</c:v>
                </c:pt>
                <c:pt idx="14">
                  <c:v>293.91689800000006</c:v>
                </c:pt>
                <c:pt idx="15">
                  <c:v>292.83775899999995</c:v>
                </c:pt>
                <c:pt idx="16">
                  <c:v>292.54210000000006</c:v>
                </c:pt>
                <c:pt idx="17">
                  <c:v>292.59336400000001</c:v>
                </c:pt>
                <c:pt idx="18">
                  <c:v>294.76050599999996</c:v>
                </c:pt>
                <c:pt idx="19">
                  <c:v>296.05060999999989</c:v>
                </c:pt>
                <c:pt idx="20">
                  <c:v>300.71050800000006</c:v>
                </c:pt>
                <c:pt idx="21">
                  <c:v>303.94205199999999</c:v>
                </c:pt>
                <c:pt idx="22">
                  <c:v>306.21071999999992</c:v>
                </c:pt>
                <c:pt idx="23">
                  <c:v>319.43300999999997</c:v>
                </c:pt>
                <c:pt idx="24">
                  <c:v>341.91128000000003</c:v>
                </c:pt>
                <c:pt idx="25">
                  <c:v>371.21339499999999</c:v>
                </c:pt>
                <c:pt idx="26">
                  <c:v>417.83621300000004</c:v>
                </c:pt>
                <c:pt idx="27">
                  <c:v>451.65342800000008</c:v>
                </c:pt>
                <c:pt idx="28">
                  <c:v>512.92762499999992</c:v>
                </c:pt>
                <c:pt idx="29">
                  <c:v>551.74538800000005</c:v>
                </c:pt>
                <c:pt idx="30">
                  <c:v>579.10159599999986</c:v>
                </c:pt>
                <c:pt idx="31">
                  <c:v>622.69783999999981</c:v>
                </c:pt>
                <c:pt idx="32">
                  <c:v>670.46262104999983</c:v>
                </c:pt>
                <c:pt idx="33">
                  <c:v>738.88371482200012</c:v>
                </c:pt>
                <c:pt idx="34">
                  <c:v>803.36308764199998</c:v>
                </c:pt>
                <c:pt idx="35">
                  <c:v>865.92971809199969</c:v>
                </c:pt>
                <c:pt idx="36">
                  <c:v>914.73755254199978</c:v>
                </c:pt>
                <c:pt idx="37">
                  <c:v>982.52954685200041</c:v>
                </c:pt>
                <c:pt idx="38">
                  <c:v>1007.4189678820001</c:v>
                </c:pt>
                <c:pt idx="39">
                  <c:v>1041.7201904819999</c:v>
                </c:pt>
                <c:pt idx="40">
                  <c:v>1131.7080437919999</c:v>
                </c:pt>
                <c:pt idx="41">
                  <c:v>1199.5646770820003</c:v>
                </c:pt>
                <c:pt idx="42">
                  <c:v>1304.3887827619997</c:v>
                </c:pt>
                <c:pt idx="43">
                  <c:v>1328.2080598420002</c:v>
                </c:pt>
                <c:pt idx="44">
                  <c:v>1363.9878528019999</c:v>
                </c:pt>
                <c:pt idx="45">
                  <c:v>1408.0996068120003</c:v>
                </c:pt>
                <c:pt idx="46">
                  <c:v>1453.7727926920002</c:v>
                </c:pt>
                <c:pt idx="47">
                  <c:v>1486.0177968419998</c:v>
                </c:pt>
                <c:pt idx="48">
                  <c:v>1552.6428750019998</c:v>
                </c:pt>
                <c:pt idx="49">
                  <c:v>1547.4317202220002</c:v>
                </c:pt>
                <c:pt idx="50">
                  <c:v>1573.0351386719999</c:v>
                </c:pt>
                <c:pt idx="51">
                  <c:v>1594.0610966620004</c:v>
                </c:pt>
                <c:pt idx="52">
                  <c:v>1533.9370277620001</c:v>
                </c:pt>
                <c:pt idx="53">
                  <c:v>1514.740936962</c:v>
                </c:pt>
                <c:pt idx="54">
                  <c:v>1512.9441812020004</c:v>
                </c:pt>
                <c:pt idx="55">
                  <c:v>1490.7512146519998</c:v>
                </c:pt>
                <c:pt idx="56">
                  <c:v>1486.5849940919998</c:v>
                </c:pt>
                <c:pt idx="57">
                  <c:v>1493.2045992220003</c:v>
                </c:pt>
                <c:pt idx="58">
                  <c:v>1503.4141998520001</c:v>
                </c:pt>
                <c:pt idx="59">
                  <c:v>1511.1658167393198</c:v>
                </c:pt>
                <c:pt idx="60">
                  <c:v>1602.3076719473606</c:v>
                </c:pt>
                <c:pt idx="61">
                  <c:v>1623.6154346894396</c:v>
                </c:pt>
                <c:pt idx="62">
                  <c:v>1676.1760561276005</c:v>
                </c:pt>
                <c:pt idx="63">
                  <c:v>1787.7291275389603</c:v>
                </c:pt>
                <c:pt idx="64">
                  <c:v>1833.81564244224</c:v>
                </c:pt>
                <c:pt idx="65">
                  <c:v>1931.0824077841608</c:v>
                </c:pt>
                <c:pt idx="66">
                  <c:v>1963.4471748608794</c:v>
                </c:pt>
                <c:pt idx="67">
                  <c:v>2021.1092116976804</c:v>
                </c:pt>
                <c:pt idx="68">
                  <c:v>2124.1768101788002</c:v>
                </c:pt>
                <c:pt idx="69">
                  <c:v>2190.38624966408</c:v>
                </c:pt>
                <c:pt idx="70">
                  <c:v>2308.3635639952799</c:v>
                </c:pt>
                <c:pt idx="71">
                  <c:v>2454.64163332</c:v>
                </c:pt>
                <c:pt idx="72">
                  <c:v>2452.9800698714403</c:v>
                </c:pt>
                <c:pt idx="73">
                  <c:v>2496.950442629839</c:v>
                </c:pt>
                <c:pt idx="74">
                  <c:v>2605.0088542419999</c:v>
                </c:pt>
                <c:pt idx="75">
                  <c:v>2642.8972346419996</c:v>
                </c:pt>
                <c:pt idx="76">
                  <c:v>2680.8051246619998</c:v>
                </c:pt>
                <c:pt idx="77">
                  <c:v>2725.628798322</c:v>
                </c:pt>
                <c:pt idx="78">
                  <c:v>2756.1251969919995</c:v>
                </c:pt>
                <c:pt idx="79">
                  <c:v>2801.444325041999</c:v>
                </c:pt>
                <c:pt idx="80">
                  <c:v>2863.6985526919998</c:v>
                </c:pt>
                <c:pt idx="81">
                  <c:v>2953.281986781999</c:v>
                </c:pt>
                <c:pt idx="82">
                  <c:v>3063.0645708420016</c:v>
                </c:pt>
                <c:pt idx="83">
                  <c:v>3118.0287917919995</c:v>
                </c:pt>
                <c:pt idx="84">
                  <c:v>3079.2735866420003</c:v>
                </c:pt>
                <c:pt idx="85">
                  <c:v>3093.200522142</c:v>
                </c:pt>
                <c:pt idx="86">
                  <c:v>3129.3820919219997</c:v>
                </c:pt>
                <c:pt idx="87">
                  <c:v>3098.3606313220007</c:v>
                </c:pt>
                <c:pt idx="88">
                  <c:v>3164.6966322419999</c:v>
                </c:pt>
                <c:pt idx="89">
                  <c:v>3141.079333102</c:v>
                </c:pt>
                <c:pt idx="90">
                  <c:v>3173.0841669219999</c:v>
                </c:pt>
                <c:pt idx="91">
                  <c:v>3248.6548142020001</c:v>
                </c:pt>
                <c:pt idx="92">
                  <c:v>3256.5387551619988</c:v>
                </c:pt>
                <c:pt idx="93">
                  <c:v>3330.7012484620009</c:v>
                </c:pt>
                <c:pt idx="94">
                  <c:v>3313.2477386419991</c:v>
                </c:pt>
                <c:pt idx="95">
                  <c:v>3342.8105901619992</c:v>
                </c:pt>
                <c:pt idx="96">
                  <c:v>3346.7069259919999</c:v>
                </c:pt>
                <c:pt idx="97">
                  <c:v>3363.9716090819993</c:v>
                </c:pt>
                <c:pt idx="98">
                  <c:v>3386.5902543219995</c:v>
                </c:pt>
                <c:pt idx="99">
                  <c:v>3408.5435718419994</c:v>
                </c:pt>
                <c:pt idx="100">
                  <c:v>3480.3124573119981</c:v>
                </c:pt>
                <c:pt idx="101">
                  <c:v>3515.9882437920005</c:v>
                </c:pt>
                <c:pt idx="102">
                  <c:v>3556.5778467820019</c:v>
                </c:pt>
                <c:pt idx="103">
                  <c:v>3611.3151303119989</c:v>
                </c:pt>
                <c:pt idx="104">
                  <c:v>3681.5813344919998</c:v>
                </c:pt>
                <c:pt idx="105">
                  <c:v>3771.2631593319993</c:v>
                </c:pt>
                <c:pt idx="106">
                  <c:v>3825.6300585720005</c:v>
                </c:pt>
                <c:pt idx="107">
                  <c:v>3780.3227213319997</c:v>
                </c:pt>
                <c:pt idx="108">
                  <c:v>3847.143583342001</c:v>
                </c:pt>
                <c:pt idx="109">
                  <c:v>3885.0014561819999</c:v>
                </c:pt>
                <c:pt idx="110">
                  <c:v>3727.0131150020002</c:v>
                </c:pt>
                <c:pt idx="111">
                  <c:v>3453.8559761020006</c:v>
                </c:pt>
                <c:pt idx="112">
                  <c:v>3266.5118616920017</c:v>
                </c:pt>
                <c:pt idx="113">
                  <c:v>3120.672142502</c:v>
                </c:pt>
                <c:pt idx="114">
                  <c:v>3021.5774547419996</c:v>
                </c:pt>
                <c:pt idx="115">
                  <c:v>2836.9474179020012</c:v>
                </c:pt>
                <c:pt idx="116">
                  <c:v>2750.7372003420001</c:v>
                </c:pt>
                <c:pt idx="117">
                  <c:v>2643.7219357220001</c:v>
                </c:pt>
                <c:pt idx="118">
                  <c:v>2509.0068230919987</c:v>
                </c:pt>
                <c:pt idx="119">
                  <c:v>2426.301007441999</c:v>
                </c:pt>
                <c:pt idx="120">
                  <c:v>2291.4028010920001</c:v>
                </c:pt>
                <c:pt idx="121">
                  <c:v>2130.0766444319993</c:v>
                </c:pt>
                <c:pt idx="122">
                  <c:v>2070.6015963419995</c:v>
                </c:pt>
                <c:pt idx="123">
                  <c:v>2034.4507668419997</c:v>
                </c:pt>
                <c:pt idx="124">
                  <c:v>1925.055497582</c:v>
                </c:pt>
                <c:pt idx="125">
                  <c:v>1928.0843655619999</c:v>
                </c:pt>
                <c:pt idx="126">
                  <c:v>1879.3826443419985</c:v>
                </c:pt>
                <c:pt idx="127">
                  <c:v>1774.9442023419999</c:v>
                </c:pt>
                <c:pt idx="128">
                  <c:v>1776.0723965120017</c:v>
                </c:pt>
                <c:pt idx="129">
                  <c:v>1761.1192053320003</c:v>
                </c:pt>
                <c:pt idx="130">
                  <c:v>1702.8706180419986</c:v>
                </c:pt>
                <c:pt idx="131">
                  <c:v>1701.3902856219997</c:v>
                </c:pt>
                <c:pt idx="132">
                  <c:v>1697.8300642219992</c:v>
                </c:pt>
                <c:pt idx="133">
                  <c:v>1659.7469099619993</c:v>
                </c:pt>
                <c:pt idx="134">
                  <c:v>1649.4673582819978</c:v>
                </c:pt>
                <c:pt idx="135">
                  <c:v>1605.479662641997</c:v>
                </c:pt>
                <c:pt idx="136">
                  <c:v>1592.6091789820002</c:v>
                </c:pt>
                <c:pt idx="137">
                  <c:v>1587.9104631619987</c:v>
                </c:pt>
                <c:pt idx="138">
                  <c:v>1520.1730265619976</c:v>
                </c:pt>
                <c:pt idx="139">
                  <c:v>1521.8075920420001</c:v>
                </c:pt>
                <c:pt idx="140">
                  <c:v>1557.0399330920009</c:v>
                </c:pt>
                <c:pt idx="141">
                  <c:v>1569.1639368419983</c:v>
                </c:pt>
                <c:pt idx="142">
                  <c:v>1583.3002559219999</c:v>
                </c:pt>
                <c:pt idx="143">
                  <c:v>1590.3661916420028</c:v>
                </c:pt>
                <c:pt idx="144">
                  <c:v>1537.9682670820007</c:v>
                </c:pt>
                <c:pt idx="145">
                  <c:v>1571.7630637619977</c:v>
                </c:pt>
                <c:pt idx="146">
                  <c:v>1614.6834814419994</c:v>
                </c:pt>
                <c:pt idx="147">
                  <c:v>1596.8363960920015</c:v>
                </c:pt>
                <c:pt idx="148">
                  <c:v>1591.9503690420011</c:v>
                </c:pt>
                <c:pt idx="149">
                  <c:v>1571.0891216319992</c:v>
                </c:pt>
                <c:pt idx="150">
                  <c:v>1563.955318712</c:v>
                </c:pt>
                <c:pt idx="151">
                  <c:v>1550.7688325820004</c:v>
                </c:pt>
                <c:pt idx="152">
                  <c:v>1536.4791473320006</c:v>
                </c:pt>
                <c:pt idx="153">
                  <c:v>1505.2336008420016</c:v>
                </c:pt>
                <c:pt idx="154">
                  <c:v>1536.263578302</c:v>
                </c:pt>
                <c:pt idx="155">
                  <c:v>1542.336847242</c:v>
                </c:pt>
                <c:pt idx="156">
                  <c:v>1553.5904039520001</c:v>
                </c:pt>
                <c:pt idx="157">
                  <c:v>1522.3202175219999</c:v>
                </c:pt>
                <c:pt idx="158">
                  <c:v>1492.0585785419999</c:v>
                </c:pt>
                <c:pt idx="159">
                  <c:v>1499.3231619419998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2A-439E-AE12-7B2A8550D6B1}"/>
            </c:ext>
          </c:extLst>
        </c:ser>
        <c:ser>
          <c:idx val="3"/>
          <c:order val="3"/>
          <c:tx>
            <c:strRef>
              <c:f>'IV.2.26 d'!$A$12</c:f>
              <c:strCache>
                <c:ptCount val="1"/>
                <c:pt idx="0">
                  <c:v>MÁP+</c:v>
                </c:pt>
              </c:strCache>
            </c:strRef>
          </c:tx>
          <c:spPr>
            <a:solidFill>
              <a:srgbClr val="FF0000"/>
            </a:solidFill>
            <a:ln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F6A800"/>
                  </a:solidFill>
                  <a:prstDash val="solid"/>
                </a14:hiddenLine>
              </a:ext>
            </a:extLst>
          </c:spPr>
          <c:cat>
            <c:numRef>
              <c:f>'IV.2.26 d'!$B$7:$FE$7</c:f>
              <c:numCache>
                <c:formatCode>General</c:formatCode>
                <c:ptCount val="160"/>
                <c:pt idx="0">
                  <c:v>2010</c:v>
                </c:pt>
                <c:pt idx="10">
                  <c:v>2011</c:v>
                </c:pt>
                <c:pt idx="22">
                  <c:v>2012</c:v>
                </c:pt>
                <c:pt idx="34">
                  <c:v>2013</c:v>
                </c:pt>
                <c:pt idx="46">
                  <c:v>2014</c:v>
                </c:pt>
                <c:pt idx="58">
                  <c:v>2015</c:v>
                </c:pt>
                <c:pt idx="70">
                  <c:v>2016</c:v>
                </c:pt>
                <c:pt idx="82">
                  <c:v>2017</c:v>
                </c:pt>
                <c:pt idx="94">
                  <c:v>2018</c:v>
                </c:pt>
                <c:pt idx="106">
                  <c:v>2019</c:v>
                </c:pt>
                <c:pt idx="118">
                  <c:v>2020</c:v>
                </c:pt>
                <c:pt idx="130">
                  <c:v>2021</c:v>
                </c:pt>
                <c:pt idx="142">
                  <c:v>2022</c:v>
                </c:pt>
                <c:pt idx="154">
                  <c:v>2023</c:v>
                </c:pt>
              </c:numCache>
            </c:numRef>
          </c:cat>
          <c:val>
            <c:numRef>
              <c:f>'IV.2.26 d'!$B$12:$FE$12</c:f>
              <c:numCache>
                <c:formatCode>0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879.47169799999995</c:v>
                </c:pt>
                <c:pt idx="112">
                  <c:v>1409.3026789999999</c:v>
                </c:pt>
                <c:pt idx="113">
                  <c:v>1708.619099</c:v>
                </c:pt>
                <c:pt idx="114">
                  <c:v>2102.0649659999999</c:v>
                </c:pt>
                <c:pt idx="115">
                  <c:v>2454.7667970000002</c:v>
                </c:pt>
                <c:pt idx="116">
                  <c:v>2779.4902040000006</c:v>
                </c:pt>
                <c:pt idx="117">
                  <c:v>3145.8248530000001</c:v>
                </c:pt>
                <c:pt idx="118">
                  <c:v>3446.7745550000004</c:v>
                </c:pt>
                <c:pt idx="119">
                  <c:v>3691.1746160000007</c:v>
                </c:pt>
                <c:pt idx="120">
                  <c:v>3792.9416790000005</c:v>
                </c:pt>
                <c:pt idx="121">
                  <c:v>3889.5984239999998</c:v>
                </c:pt>
                <c:pt idx="122">
                  <c:v>4040.0295120000001</c:v>
                </c:pt>
                <c:pt idx="123">
                  <c:v>4214.8109970000014</c:v>
                </c:pt>
                <c:pt idx="124">
                  <c:v>4357.0870079999995</c:v>
                </c:pt>
                <c:pt idx="125">
                  <c:v>4636.9274019999984</c:v>
                </c:pt>
                <c:pt idx="126">
                  <c:v>4783.5239099999999</c:v>
                </c:pt>
                <c:pt idx="127">
                  <c:v>4905.2588539999997</c:v>
                </c:pt>
                <c:pt idx="128">
                  <c:v>5057.3488599999991</c:v>
                </c:pt>
                <c:pt idx="129">
                  <c:v>5164.4169959999999</c:v>
                </c:pt>
                <c:pt idx="130">
                  <c:v>5272.6890829999984</c:v>
                </c:pt>
                <c:pt idx="131">
                  <c:v>5370.1498039999997</c:v>
                </c:pt>
                <c:pt idx="132">
                  <c:v>5468.7493509999977</c:v>
                </c:pt>
                <c:pt idx="133">
                  <c:v>5534.8548989999999</c:v>
                </c:pt>
                <c:pt idx="134">
                  <c:v>5623.4954410000009</c:v>
                </c:pt>
                <c:pt idx="135">
                  <c:v>5724.2942250000015</c:v>
                </c:pt>
                <c:pt idx="136">
                  <c:v>5813.9199479999988</c:v>
                </c:pt>
                <c:pt idx="137">
                  <c:v>5940.2663410000014</c:v>
                </c:pt>
                <c:pt idx="138">
                  <c:v>6054.2227869999997</c:v>
                </c:pt>
                <c:pt idx="139">
                  <c:v>6160.8347200000026</c:v>
                </c:pt>
                <c:pt idx="140">
                  <c:v>6252.1240350000007</c:v>
                </c:pt>
                <c:pt idx="141">
                  <c:v>6295.3199869999989</c:v>
                </c:pt>
                <c:pt idx="142">
                  <c:v>6265.1370030000007</c:v>
                </c:pt>
                <c:pt idx="143">
                  <c:v>6177.0161539999981</c:v>
                </c:pt>
                <c:pt idx="144">
                  <c:v>5806.7162320000007</c:v>
                </c:pt>
                <c:pt idx="145">
                  <c:v>5571.2085669999997</c:v>
                </c:pt>
                <c:pt idx="146">
                  <c:v>5370.91248</c:v>
                </c:pt>
                <c:pt idx="147">
                  <c:v>4954.3579539999992</c:v>
                </c:pt>
                <c:pt idx="148">
                  <c:v>4599.0386089999993</c:v>
                </c:pt>
                <c:pt idx="149">
                  <c:v>4226.4759569999987</c:v>
                </c:pt>
                <c:pt idx="150">
                  <c:v>3769.0232350000001</c:v>
                </c:pt>
                <c:pt idx="151">
                  <c:v>3074.456126</c:v>
                </c:pt>
                <c:pt idx="152">
                  <c:v>2625.5355849999987</c:v>
                </c:pt>
                <c:pt idx="153">
                  <c:v>2304.3673020000001</c:v>
                </c:pt>
                <c:pt idx="154">
                  <c:v>1971.7412039999995</c:v>
                </c:pt>
                <c:pt idx="155">
                  <c:v>1719.5203959999999</c:v>
                </c:pt>
                <c:pt idx="156">
                  <c:v>1536.0055799999998</c:v>
                </c:pt>
                <c:pt idx="157">
                  <c:v>1429.5618219999997</c:v>
                </c:pt>
                <c:pt idx="158">
                  <c:v>1326.8429559999995</c:v>
                </c:pt>
                <c:pt idx="159">
                  <c:v>1184.2760049999999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A-439E-AE12-7B2A8550D6B1}"/>
            </c:ext>
          </c:extLst>
        </c:ser>
        <c:ser>
          <c:idx val="5"/>
          <c:order val="4"/>
          <c:tx>
            <c:v>Intézményi papírok</c:v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'IV.2.26 d'!$B$7:$FE$7</c:f>
              <c:numCache>
                <c:formatCode>General</c:formatCode>
                <c:ptCount val="160"/>
                <c:pt idx="0">
                  <c:v>2010</c:v>
                </c:pt>
                <c:pt idx="10">
                  <c:v>2011</c:v>
                </c:pt>
                <c:pt idx="22">
                  <c:v>2012</c:v>
                </c:pt>
                <c:pt idx="34">
                  <c:v>2013</c:v>
                </c:pt>
                <c:pt idx="46">
                  <c:v>2014</c:v>
                </c:pt>
                <c:pt idx="58">
                  <c:v>2015</c:v>
                </c:pt>
                <c:pt idx="70">
                  <c:v>2016</c:v>
                </c:pt>
                <c:pt idx="82">
                  <c:v>2017</c:v>
                </c:pt>
                <c:pt idx="94">
                  <c:v>2018</c:v>
                </c:pt>
                <c:pt idx="106">
                  <c:v>2019</c:v>
                </c:pt>
                <c:pt idx="118">
                  <c:v>2020</c:v>
                </c:pt>
                <c:pt idx="130">
                  <c:v>2021</c:v>
                </c:pt>
                <c:pt idx="142">
                  <c:v>2022</c:v>
                </c:pt>
                <c:pt idx="154">
                  <c:v>2023</c:v>
                </c:pt>
              </c:numCache>
            </c:numRef>
          </c:cat>
          <c:val>
            <c:numRef>
              <c:f>'IV.2.26 d'!$B$13:$FE$13</c:f>
              <c:numCache>
                <c:formatCode>#,##0</c:formatCode>
                <c:ptCount val="160"/>
                <c:pt idx="0">
                  <c:v>264.22580497900009</c:v>
                </c:pt>
                <c:pt idx="1">
                  <c:v>252.62843078999998</c:v>
                </c:pt>
                <c:pt idx="2">
                  <c:v>251.84801832999997</c:v>
                </c:pt>
                <c:pt idx="3">
                  <c:v>270.30822178</c:v>
                </c:pt>
                <c:pt idx="4">
                  <c:v>269.70969679000007</c:v>
                </c:pt>
                <c:pt idx="5">
                  <c:v>260.34362929999998</c:v>
                </c:pt>
                <c:pt idx="6">
                  <c:v>270.72516081999993</c:v>
                </c:pt>
                <c:pt idx="7">
                  <c:v>264.66775237000002</c:v>
                </c:pt>
                <c:pt idx="8">
                  <c:v>271.74616961999999</c:v>
                </c:pt>
                <c:pt idx="9">
                  <c:v>279.34126556999996</c:v>
                </c:pt>
                <c:pt idx="10">
                  <c:v>281.54539812000002</c:v>
                </c:pt>
                <c:pt idx="11">
                  <c:v>279.15475850999997</c:v>
                </c:pt>
                <c:pt idx="12">
                  <c:v>284.17048218000008</c:v>
                </c:pt>
                <c:pt idx="13">
                  <c:v>263.96282456</c:v>
                </c:pt>
                <c:pt idx="14">
                  <c:v>272.05327041999999</c:v>
                </c:pt>
                <c:pt idx="15">
                  <c:v>266.15223810999998</c:v>
                </c:pt>
                <c:pt idx="16">
                  <c:v>262.86664068000005</c:v>
                </c:pt>
                <c:pt idx="17">
                  <c:v>262.87162168000003</c:v>
                </c:pt>
                <c:pt idx="18">
                  <c:v>261.79871238999999</c:v>
                </c:pt>
                <c:pt idx="19">
                  <c:v>269.65973345999998</c:v>
                </c:pt>
                <c:pt idx="20">
                  <c:v>263.09001828999999</c:v>
                </c:pt>
                <c:pt idx="21">
                  <c:v>268.65085230000005</c:v>
                </c:pt>
                <c:pt idx="22">
                  <c:v>282.58669312000001</c:v>
                </c:pt>
                <c:pt idx="23">
                  <c:v>287.70043896999999</c:v>
                </c:pt>
                <c:pt idx="24">
                  <c:v>280.54037446999996</c:v>
                </c:pt>
                <c:pt idx="25">
                  <c:v>287.14192909999997</c:v>
                </c:pt>
                <c:pt idx="26">
                  <c:v>272.64812142999995</c:v>
                </c:pt>
                <c:pt idx="27">
                  <c:v>254.46188172000001</c:v>
                </c:pt>
                <c:pt idx="28">
                  <c:v>251.63575090000001</c:v>
                </c:pt>
                <c:pt idx="29">
                  <c:v>242.25924801999997</c:v>
                </c:pt>
                <c:pt idx="30">
                  <c:v>240.52776509</c:v>
                </c:pt>
                <c:pt idx="31">
                  <c:v>221.47923557999999</c:v>
                </c:pt>
                <c:pt idx="32">
                  <c:v>217.10021675999997</c:v>
                </c:pt>
                <c:pt idx="33">
                  <c:v>206.78315537999998</c:v>
                </c:pt>
                <c:pt idx="34">
                  <c:v>210.33691324</c:v>
                </c:pt>
                <c:pt idx="35">
                  <c:v>182.09529209999999</c:v>
                </c:pt>
                <c:pt idx="36">
                  <c:v>187.57344494</c:v>
                </c:pt>
                <c:pt idx="37">
                  <c:v>183.16610822999999</c:v>
                </c:pt>
                <c:pt idx="38">
                  <c:v>177.77685312</c:v>
                </c:pt>
                <c:pt idx="39">
                  <c:v>180.04261964</c:v>
                </c:pt>
                <c:pt idx="40">
                  <c:v>182.29116217000001</c:v>
                </c:pt>
                <c:pt idx="41">
                  <c:v>190.69065982000001</c:v>
                </c:pt>
                <c:pt idx="42">
                  <c:v>193.44850664000001</c:v>
                </c:pt>
                <c:pt idx="43">
                  <c:v>179.58693047000003</c:v>
                </c:pt>
                <c:pt idx="44">
                  <c:v>182.58795198000001</c:v>
                </c:pt>
                <c:pt idx="45">
                  <c:v>184.99325916999999</c:v>
                </c:pt>
                <c:pt idx="46">
                  <c:v>183.20126964999997</c:v>
                </c:pt>
                <c:pt idx="47">
                  <c:v>180.09726230000001</c:v>
                </c:pt>
                <c:pt idx="48">
                  <c:v>183.16950499999999</c:v>
                </c:pt>
                <c:pt idx="49">
                  <c:v>184.67124943000005</c:v>
                </c:pt>
                <c:pt idx="50">
                  <c:v>180.79697508000004</c:v>
                </c:pt>
                <c:pt idx="51">
                  <c:v>171.70147800999996</c:v>
                </c:pt>
                <c:pt idx="52">
                  <c:v>154.59573238999999</c:v>
                </c:pt>
                <c:pt idx="53">
                  <c:v>148.02560486000002</c:v>
                </c:pt>
                <c:pt idx="54">
                  <c:v>145.94290616999999</c:v>
                </c:pt>
                <c:pt idx="55">
                  <c:v>139.86065060999999</c:v>
                </c:pt>
                <c:pt idx="56">
                  <c:v>146.03698838</c:v>
                </c:pt>
                <c:pt idx="57">
                  <c:v>146.37188723000003</c:v>
                </c:pt>
                <c:pt idx="58">
                  <c:v>144.42129448</c:v>
                </c:pt>
                <c:pt idx="59">
                  <c:v>113.75610369</c:v>
                </c:pt>
                <c:pt idx="60">
                  <c:v>117.28390524000001</c:v>
                </c:pt>
                <c:pt idx="61">
                  <c:v>110.50612308000001</c:v>
                </c:pt>
                <c:pt idx="62">
                  <c:v>108.69656877</c:v>
                </c:pt>
                <c:pt idx="63">
                  <c:v>109.93866337999999</c:v>
                </c:pt>
                <c:pt idx="64">
                  <c:v>104.32080987000001</c:v>
                </c:pt>
                <c:pt idx="65">
                  <c:v>104.61013273</c:v>
                </c:pt>
                <c:pt idx="66">
                  <c:v>101.49942804</c:v>
                </c:pt>
                <c:pt idx="67">
                  <c:v>102.05176176000001</c:v>
                </c:pt>
                <c:pt idx="68">
                  <c:v>104.37277542999999</c:v>
                </c:pt>
                <c:pt idx="69">
                  <c:v>102.65247008</c:v>
                </c:pt>
                <c:pt idx="70">
                  <c:v>101.12023492000002</c:v>
                </c:pt>
                <c:pt idx="71">
                  <c:v>90.984262049999984</c:v>
                </c:pt>
                <c:pt idx="72">
                  <c:v>92.459728170000005</c:v>
                </c:pt>
                <c:pt idx="73">
                  <c:v>91.352777059999994</c:v>
                </c:pt>
                <c:pt idx="74">
                  <c:v>93.917836679999994</c:v>
                </c:pt>
                <c:pt idx="75">
                  <c:v>94.95228453</c:v>
                </c:pt>
                <c:pt idx="76">
                  <c:v>92.297747740000005</c:v>
                </c:pt>
                <c:pt idx="77">
                  <c:v>90.337622579999987</c:v>
                </c:pt>
                <c:pt idx="78">
                  <c:v>89.642605639999999</c:v>
                </c:pt>
                <c:pt idx="79">
                  <c:v>90.456468430000001</c:v>
                </c:pt>
                <c:pt idx="80">
                  <c:v>91.217362230000006</c:v>
                </c:pt>
                <c:pt idx="81">
                  <c:v>88.614936200000002</c:v>
                </c:pt>
                <c:pt idx="82">
                  <c:v>88.356782879999997</c:v>
                </c:pt>
                <c:pt idx="83">
                  <c:v>83.411228840000007</c:v>
                </c:pt>
                <c:pt idx="84">
                  <c:v>82.208455700000002</c:v>
                </c:pt>
                <c:pt idx="85">
                  <c:v>81.875811779999992</c:v>
                </c:pt>
                <c:pt idx="86">
                  <c:v>78.98811422</c:v>
                </c:pt>
                <c:pt idx="87">
                  <c:v>77.839944489999993</c:v>
                </c:pt>
                <c:pt idx="88">
                  <c:v>78.725589500000012</c:v>
                </c:pt>
                <c:pt idx="89">
                  <c:v>79.275314759999986</c:v>
                </c:pt>
                <c:pt idx="90">
                  <c:v>80.102950700000008</c:v>
                </c:pt>
                <c:pt idx="91">
                  <c:v>80.343182240000004</c:v>
                </c:pt>
                <c:pt idx="92">
                  <c:v>71.533510940000014</c:v>
                </c:pt>
                <c:pt idx="93">
                  <c:v>72.331055280000001</c:v>
                </c:pt>
                <c:pt idx="94">
                  <c:v>68.260164599999996</c:v>
                </c:pt>
                <c:pt idx="95">
                  <c:v>59.56570996</c:v>
                </c:pt>
                <c:pt idx="96">
                  <c:v>62.119908600000002</c:v>
                </c:pt>
                <c:pt idx="97">
                  <c:v>62.318318739999995</c:v>
                </c:pt>
                <c:pt idx="98">
                  <c:v>65.909460240000016</c:v>
                </c:pt>
                <c:pt idx="99">
                  <c:v>68.706219840000003</c:v>
                </c:pt>
                <c:pt idx="100">
                  <c:v>67.462271359999988</c:v>
                </c:pt>
                <c:pt idx="101">
                  <c:v>70.044857809999996</c:v>
                </c:pt>
                <c:pt idx="102">
                  <c:v>70.308875319999999</c:v>
                </c:pt>
                <c:pt idx="103">
                  <c:v>75.998172019999998</c:v>
                </c:pt>
                <c:pt idx="104">
                  <c:v>73.509681880000002</c:v>
                </c:pt>
                <c:pt idx="105">
                  <c:v>70.759445450000015</c:v>
                </c:pt>
                <c:pt idx="106">
                  <c:v>69.685564110000001</c:v>
                </c:pt>
                <c:pt idx="107">
                  <c:v>70.277139610000006</c:v>
                </c:pt>
                <c:pt idx="108">
                  <c:v>63.682622639999998</c:v>
                </c:pt>
                <c:pt idx="109">
                  <c:v>67.155724340000006</c:v>
                </c:pt>
                <c:pt idx="110">
                  <c:v>70.095042699999993</c:v>
                </c:pt>
                <c:pt idx="111">
                  <c:v>58.871699599999999</c:v>
                </c:pt>
                <c:pt idx="112">
                  <c:v>59.34856594</c:v>
                </c:pt>
                <c:pt idx="113">
                  <c:v>59.287074810000007</c:v>
                </c:pt>
                <c:pt idx="114">
                  <c:v>63.29162144</c:v>
                </c:pt>
                <c:pt idx="115">
                  <c:v>62.42090717</c:v>
                </c:pt>
                <c:pt idx="116">
                  <c:v>61.681715959999991</c:v>
                </c:pt>
                <c:pt idx="117">
                  <c:v>61.678000859999997</c:v>
                </c:pt>
                <c:pt idx="118">
                  <c:v>47.283474819999995</c:v>
                </c:pt>
                <c:pt idx="119">
                  <c:v>52.163611799999998</c:v>
                </c:pt>
                <c:pt idx="120">
                  <c:v>53.63213245</c:v>
                </c:pt>
                <c:pt idx="121">
                  <c:v>54.163354730000002</c:v>
                </c:pt>
                <c:pt idx="122">
                  <c:v>57.709752100000003</c:v>
                </c:pt>
                <c:pt idx="123">
                  <c:v>57.310849840000003</c:v>
                </c:pt>
                <c:pt idx="124">
                  <c:v>52.161113940000007</c:v>
                </c:pt>
                <c:pt idx="125">
                  <c:v>52.121821259999997</c:v>
                </c:pt>
                <c:pt idx="126">
                  <c:v>55.70733585</c:v>
                </c:pt>
                <c:pt idx="127">
                  <c:v>57.428883849999998</c:v>
                </c:pt>
                <c:pt idx="128">
                  <c:v>51.392795929999991</c:v>
                </c:pt>
                <c:pt idx="129">
                  <c:v>53.341067269999996</c:v>
                </c:pt>
                <c:pt idx="130">
                  <c:v>47.141948549999995</c:v>
                </c:pt>
                <c:pt idx="131">
                  <c:v>48.683604750000001</c:v>
                </c:pt>
                <c:pt idx="132">
                  <c:v>33.25753143</c:v>
                </c:pt>
                <c:pt idx="133">
                  <c:v>35.253891369999998</c:v>
                </c:pt>
                <c:pt idx="134">
                  <c:v>33.07023848</c:v>
                </c:pt>
                <c:pt idx="135">
                  <c:v>32.954077380000001</c:v>
                </c:pt>
                <c:pt idx="136">
                  <c:v>33.354031579999997</c:v>
                </c:pt>
                <c:pt idx="137">
                  <c:v>32.97824482</c:v>
                </c:pt>
                <c:pt idx="138">
                  <c:v>35.072290440000003</c:v>
                </c:pt>
                <c:pt idx="139">
                  <c:v>35.536286169999997</c:v>
                </c:pt>
                <c:pt idx="140">
                  <c:v>39.672558289999998</c:v>
                </c:pt>
                <c:pt idx="141">
                  <c:v>41.612809710000008</c:v>
                </c:pt>
                <c:pt idx="142">
                  <c:v>44.699027469999997</c:v>
                </c:pt>
                <c:pt idx="143">
                  <c:v>63.790275000000001</c:v>
                </c:pt>
                <c:pt idx="144">
                  <c:v>75.195895710000002</c:v>
                </c:pt>
                <c:pt idx="145">
                  <c:v>99.436557580000013</c:v>
                </c:pt>
                <c:pt idx="146">
                  <c:v>135.64453266999999</c:v>
                </c:pt>
                <c:pt idx="147">
                  <c:v>220.30125608999998</c:v>
                </c:pt>
                <c:pt idx="148">
                  <c:v>381.14959298000002</c:v>
                </c:pt>
                <c:pt idx="149">
                  <c:v>627.15973502999987</c:v>
                </c:pt>
                <c:pt idx="150">
                  <c:v>874.42461544000003</c:v>
                </c:pt>
                <c:pt idx="151">
                  <c:v>1142.14505117</c:v>
                </c:pt>
                <c:pt idx="152">
                  <c:v>1372.4653871599999</c:v>
                </c:pt>
                <c:pt idx="153">
                  <c:v>1486.8534014200002</c:v>
                </c:pt>
                <c:pt idx="154" formatCode="0">
                  <c:v>1607.4639678000001</c:v>
                </c:pt>
                <c:pt idx="155" formatCode="0">
                  <c:v>1666.4146784599998</c:v>
                </c:pt>
                <c:pt idx="156" formatCode="0">
                  <c:v>1781.23576039</c:v>
                </c:pt>
                <c:pt idx="157" formatCode="0">
                  <c:v>1843.2887054999999</c:v>
                </c:pt>
                <c:pt idx="158" formatCode="0">
                  <c:v>1844.7933333399999</c:v>
                </c:pt>
                <c:pt idx="159" formatCode="0">
                  <c:v>1883.7495987200002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2A-439E-AE12-7B2A8550D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878120"/>
        <c:axId val="1123874840"/>
      </c:area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937816"/>
        <c:axId val="1123936176"/>
        <c:extLst>
          <c:ext xmlns:c15="http://schemas.microsoft.com/office/drawing/2012/chart" uri="{02D57815-91ED-43cb-92C2-25804820EDAC}">
            <c15:filteredLineSeries>
              <c15:ser>
                <c:idx val="4"/>
                <c:order val="5"/>
                <c:tx>
                  <c:strRef>
                    <c:extLst>
                      <c:ext uri="{02D57815-91ED-43cb-92C2-25804820EDAC}">
                        <c15:formulaRef>
                          <c15:sqref>'IV.2.26 d'!$A$14</c15:sqref>
                        </c15:formulaRef>
                      </c:ext>
                    </c:extLst>
                    <c:strCache>
                      <c:ptCount val="1"/>
                      <c:pt idx="0">
                        <c:v>Összesen</c:v>
                      </c:pt>
                    </c:strCache>
                  </c:strRef>
                </c:tx>
                <c:spPr>
                  <a:ln w="19050" cap="rnd">
                    <a:solidFill>
                      <a:srgbClr val="669933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'IV.2.26 d'!$B$7:$FE$7</c15:sqref>
                        </c15:formulaRef>
                      </c:ext>
                    </c:extLst>
                    <c:numCache>
                      <c:formatCode>General</c:formatCode>
                      <c:ptCount val="160"/>
                      <c:pt idx="0">
                        <c:v>2010</c:v>
                      </c:pt>
                      <c:pt idx="10">
                        <c:v>2011</c:v>
                      </c:pt>
                      <c:pt idx="22">
                        <c:v>2012</c:v>
                      </c:pt>
                      <c:pt idx="34">
                        <c:v>2013</c:v>
                      </c:pt>
                      <c:pt idx="46">
                        <c:v>2014</c:v>
                      </c:pt>
                      <c:pt idx="58">
                        <c:v>2015</c:v>
                      </c:pt>
                      <c:pt idx="70">
                        <c:v>2016</c:v>
                      </c:pt>
                      <c:pt idx="82">
                        <c:v>2017</c:v>
                      </c:pt>
                      <c:pt idx="94">
                        <c:v>2018</c:v>
                      </c:pt>
                      <c:pt idx="106">
                        <c:v>2019</c:v>
                      </c:pt>
                      <c:pt idx="118">
                        <c:v>2020</c:v>
                      </c:pt>
                      <c:pt idx="130">
                        <c:v>2021</c:v>
                      </c:pt>
                      <c:pt idx="142">
                        <c:v>2022</c:v>
                      </c:pt>
                      <c:pt idx="15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'IV.2.26 d'!$B$14:$FE$14</c15:sqref>
                        </c15:formulaRef>
                      </c:ext>
                    </c:extLst>
                    <c:numCache>
                      <c:formatCode>0</c:formatCode>
                      <c:ptCount val="160"/>
                      <c:pt idx="0">
                        <c:v>696.84560897900008</c:v>
                      </c:pt>
                      <c:pt idx="1">
                        <c:v>681.68513678999989</c:v>
                      </c:pt>
                      <c:pt idx="2">
                        <c:v>681.55169833000014</c:v>
                      </c:pt>
                      <c:pt idx="3">
                        <c:v>696.96764977999987</c:v>
                      </c:pt>
                      <c:pt idx="4">
                        <c:v>694.85756279000009</c:v>
                      </c:pt>
                      <c:pt idx="5">
                        <c:v>687.09352230000002</c:v>
                      </c:pt>
                      <c:pt idx="6">
                        <c:v>692.50660481999989</c:v>
                      </c:pt>
                      <c:pt idx="7">
                        <c:v>691.13052536999999</c:v>
                      </c:pt>
                      <c:pt idx="8">
                        <c:v>700.08303862000002</c:v>
                      </c:pt>
                      <c:pt idx="9">
                        <c:v>708.86792657000001</c:v>
                      </c:pt>
                      <c:pt idx="10">
                        <c:v>718.81929312000011</c:v>
                      </c:pt>
                      <c:pt idx="11">
                        <c:v>723.94806750999999</c:v>
                      </c:pt>
                      <c:pt idx="12">
                        <c:v>726.70896818000006</c:v>
                      </c:pt>
                      <c:pt idx="13">
                        <c:v>712.92005856000014</c:v>
                      </c:pt>
                      <c:pt idx="14">
                        <c:v>723.46338742</c:v>
                      </c:pt>
                      <c:pt idx="15">
                        <c:v>718.19579910999994</c:v>
                      </c:pt>
                      <c:pt idx="16">
                        <c:v>715.40543868000009</c:v>
                      </c:pt>
                      <c:pt idx="17">
                        <c:v>718.04648768000004</c:v>
                      </c:pt>
                      <c:pt idx="18">
                        <c:v>720.44682438999996</c:v>
                      </c:pt>
                      <c:pt idx="19">
                        <c:v>731.05736845999991</c:v>
                      </c:pt>
                      <c:pt idx="20">
                        <c:v>729.57640429000003</c:v>
                      </c:pt>
                      <c:pt idx="21">
                        <c:v>738.60392230000002</c:v>
                      </c:pt>
                      <c:pt idx="22">
                        <c:v>743.75902311999994</c:v>
                      </c:pt>
                      <c:pt idx="23">
                        <c:v>775.35729996999999</c:v>
                      </c:pt>
                      <c:pt idx="24">
                        <c:v>798.86974447</c:v>
                      </c:pt>
                      <c:pt idx="25">
                        <c:v>839.99199309999995</c:v>
                      </c:pt>
                      <c:pt idx="26">
                        <c:v>876.11194642999999</c:v>
                      </c:pt>
                      <c:pt idx="27">
                        <c:v>899.96374572000013</c:v>
                      </c:pt>
                      <c:pt idx="28">
                        <c:v>964.9397598999999</c:v>
                      </c:pt>
                      <c:pt idx="29">
                        <c:v>1000.07584402</c:v>
                      </c:pt>
                      <c:pt idx="30">
                        <c:v>1031.0122390899999</c:v>
                      </c:pt>
                      <c:pt idx="31">
                        <c:v>1071.4137275799999</c:v>
                      </c:pt>
                      <c:pt idx="32">
                        <c:v>1129.1198258099998</c:v>
                      </c:pt>
                      <c:pt idx="33">
                        <c:v>1201.944830202</c:v>
                      </c:pt>
                      <c:pt idx="34">
                        <c:v>1274.0898878820001</c:v>
                      </c:pt>
                      <c:pt idx="35">
                        <c:v>1326.5838661919997</c:v>
                      </c:pt>
                      <c:pt idx="36">
                        <c:v>1402.4430014819998</c:v>
                      </c:pt>
                      <c:pt idx="37">
                        <c:v>1475.6801350820003</c:v>
                      </c:pt>
                      <c:pt idx="38">
                        <c:v>1499.166453002</c:v>
                      </c:pt>
                      <c:pt idx="39">
                        <c:v>1539.0280921219996</c:v>
                      </c:pt>
                      <c:pt idx="40">
                        <c:v>1638.151013962</c:v>
                      </c:pt>
                      <c:pt idx="41">
                        <c:v>1707.5608259020005</c:v>
                      </c:pt>
                      <c:pt idx="42">
                        <c:v>1821.3700034019996</c:v>
                      </c:pt>
                      <c:pt idx="43">
                        <c:v>1837.4286753120002</c:v>
                      </c:pt>
                      <c:pt idx="44">
                        <c:v>1882.8406787819999</c:v>
                      </c:pt>
                      <c:pt idx="45">
                        <c:v>1935.9380079820003</c:v>
                      </c:pt>
                      <c:pt idx="46">
                        <c:v>1990.9754553420003</c:v>
                      </c:pt>
                      <c:pt idx="47">
                        <c:v>2025.5064691419998</c:v>
                      </c:pt>
                      <c:pt idx="48">
                        <c:v>2105.1656940019998</c:v>
                      </c:pt>
                      <c:pt idx="49">
                        <c:v>2111.0858006520002</c:v>
                      </c:pt>
                      <c:pt idx="50">
                        <c:v>2143.4254577519996</c:v>
                      </c:pt>
                      <c:pt idx="51">
                        <c:v>2253.4429966720004</c:v>
                      </c:pt>
                      <c:pt idx="52">
                        <c:v>2215.9228491520003</c:v>
                      </c:pt>
                      <c:pt idx="53">
                        <c:v>2201.2242928219998</c:v>
                      </c:pt>
                      <c:pt idx="54">
                        <c:v>2220.8461203720003</c:v>
                      </c:pt>
                      <c:pt idx="55">
                        <c:v>2212.1199802619999</c:v>
                      </c:pt>
                      <c:pt idx="56">
                        <c:v>2238.9021054719997</c:v>
                      </c:pt>
                      <c:pt idx="57">
                        <c:v>2279.6957214520003</c:v>
                      </c:pt>
                      <c:pt idx="58">
                        <c:v>2285.8517553320003</c:v>
                      </c:pt>
                      <c:pt idx="59">
                        <c:v>2304.5123734293197</c:v>
                      </c:pt>
                      <c:pt idx="60">
                        <c:v>2409.0205671873605</c:v>
                      </c:pt>
                      <c:pt idx="61">
                        <c:v>2452.7857347694398</c:v>
                      </c:pt>
                      <c:pt idx="62">
                        <c:v>2530.2063208976006</c:v>
                      </c:pt>
                      <c:pt idx="63">
                        <c:v>2664.65388961896</c:v>
                      </c:pt>
                      <c:pt idx="64">
                        <c:v>2725.2140110122405</c:v>
                      </c:pt>
                      <c:pt idx="65">
                        <c:v>2834.7506092141607</c:v>
                      </c:pt>
                      <c:pt idx="66">
                        <c:v>2874.3910146008798</c:v>
                      </c:pt>
                      <c:pt idx="67">
                        <c:v>2945.0363071576803</c:v>
                      </c:pt>
                      <c:pt idx="68">
                        <c:v>3011.8854943087999</c:v>
                      </c:pt>
                      <c:pt idx="69">
                        <c:v>3121.1626244440799</c:v>
                      </c:pt>
                      <c:pt idx="70">
                        <c:v>3275.5732506152799</c:v>
                      </c:pt>
                      <c:pt idx="71">
                        <c:v>3438.1261800699999</c:v>
                      </c:pt>
                      <c:pt idx="72">
                        <c:v>3463.9166970414399</c:v>
                      </c:pt>
                      <c:pt idx="73">
                        <c:v>3533.4701056898389</c:v>
                      </c:pt>
                      <c:pt idx="74">
                        <c:v>3636.6500709219999</c:v>
                      </c:pt>
                      <c:pt idx="75">
                        <c:v>3694.1496241719997</c:v>
                      </c:pt>
                      <c:pt idx="76">
                        <c:v>3746.9699324019994</c:v>
                      </c:pt>
                      <c:pt idx="77">
                        <c:v>3806.3285479019996</c:v>
                      </c:pt>
                      <c:pt idx="78">
                        <c:v>3855.8037746319997</c:v>
                      </c:pt>
                      <c:pt idx="79">
                        <c:v>3916.821337471999</c:v>
                      </c:pt>
                      <c:pt idx="80">
                        <c:v>4002.9450299219998</c:v>
                      </c:pt>
                      <c:pt idx="81">
                        <c:v>4146.2706329819985</c:v>
                      </c:pt>
                      <c:pt idx="82">
                        <c:v>4300.3732267220012</c:v>
                      </c:pt>
                      <c:pt idx="83">
                        <c:v>4426.9109516319995</c:v>
                      </c:pt>
                      <c:pt idx="84">
                        <c:v>4408.8460863420005</c:v>
                      </c:pt>
                      <c:pt idx="85">
                        <c:v>4480.0971949219993</c:v>
                      </c:pt>
                      <c:pt idx="86">
                        <c:v>4505.8357011420003</c:v>
                      </c:pt>
                      <c:pt idx="87">
                        <c:v>4524.6203768120004</c:v>
                      </c:pt>
                      <c:pt idx="88">
                        <c:v>4640.8127167419998</c:v>
                      </c:pt>
                      <c:pt idx="89">
                        <c:v>4656.8812908620002</c:v>
                      </c:pt>
                      <c:pt idx="90">
                        <c:v>4722.6203286220007</c:v>
                      </c:pt>
                      <c:pt idx="91">
                        <c:v>4836.493523442</c:v>
                      </c:pt>
                      <c:pt idx="92">
                        <c:v>4863.6560581019994</c:v>
                      </c:pt>
                      <c:pt idx="93">
                        <c:v>4982.2778317420007</c:v>
                      </c:pt>
                      <c:pt idx="94">
                        <c:v>4994.590982241999</c:v>
                      </c:pt>
                      <c:pt idx="95">
                        <c:v>5051.6501081219994</c:v>
                      </c:pt>
                      <c:pt idx="96">
                        <c:v>5083.477196591999</c:v>
                      </c:pt>
                      <c:pt idx="97">
                        <c:v>5093.2983318219995</c:v>
                      </c:pt>
                      <c:pt idx="98">
                        <c:v>5157.7327385619992</c:v>
                      </c:pt>
                      <c:pt idx="99">
                        <c:v>5225.3427546819985</c:v>
                      </c:pt>
                      <c:pt idx="100">
                        <c:v>5281.4201776719983</c:v>
                      </c:pt>
                      <c:pt idx="101">
                        <c:v>5370.7325656020012</c:v>
                      </c:pt>
                      <c:pt idx="102">
                        <c:v>5443.873741102002</c:v>
                      </c:pt>
                      <c:pt idx="103">
                        <c:v>5552.5370523319989</c:v>
                      </c:pt>
                      <c:pt idx="104">
                        <c:v>5592.4274113719994</c:v>
                      </c:pt>
                      <c:pt idx="105">
                        <c:v>5739.0774227819993</c:v>
                      </c:pt>
                      <c:pt idx="106">
                        <c:v>5852.2428446820004</c:v>
                      </c:pt>
                      <c:pt idx="107">
                        <c:v>5860.6625619419992</c:v>
                      </c:pt>
                      <c:pt idx="108">
                        <c:v>5961.4915409820014</c:v>
                      </c:pt>
                      <c:pt idx="109">
                        <c:v>6033.7305345220002</c:v>
                      </c:pt>
                      <c:pt idx="110">
                        <c:v>5835.7754727020001</c:v>
                      </c:pt>
                      <c:pt idx="111">
                        <c:v>6501.8749016620013</c:v>
                      </c:pt>
                      <c:pt idx="112">
                        <c:v>6869.4865866320024</c:v>
                      </c:pt>
                      <c:pt idx="113">
                        <c:v>7038.5816603119993</c:v>
                      </c:pt>
                      <c:pt idx="114">
                        <c:v>7345.7135221819999</c:v>
                      </c:pt>
                      <c:pt idx="115">
                        <c:v>7448.6888430720019</c:v>
                      </c:pt>
                      <c:pt idx="116">
                        <c:v>7699.791565302</c:v>
                      </c:pt>
                      <c:pt idx="117">
                        <c:v>7983.7689415820005</c:v>
                      </c:pt>
                      <c:pt idx="118">
                        <c:v>8146.7953909119988</c:v>
                      </c:pt>
                      <c:pt idx="119">
                        <c:v>8325.2980892420001</c:v>
                      </c:pt>
                      <c:pt idx="120">
                        <c:v>8293.8883005420012</c:v>
                      </c:pt>
                      <c:pt idx="121">
                        <c:v>8160.0058791619986</c:v>
                      </c:pt>
                      <c:pt idx="122">
                        <c:v>8261.7565734419986</c:v>
                      </c:pt>
                      <c:pt idx="123">
                        <c:v>8417.9315616820004</c:v>
                      </c:pt>
                      <c:pt idx="124">
                        <c:v>8313.1318775219988</c:v>
                      </c:pt>
                      <c:pt idx="125">
                        <c:v>8519.189489821998</c:v>
                      </c:pt>
                      <c:pt idx="126">
                        <c:v>8658.2756001919988</c:v>
                      </c:pt>
                      <c:pt idx="127">
                        <c:v>8717.4672171919992</c:v>
                      </c:pt>
                      <c:pt idx="128">
                        <c:v>8905.8902954420009</c:v>
                      </c:pt>
                      <c:pt idx="129">
                        <c:v>9033.0432696019998</c:v>
                      </c:pt>
                      <c:pt idx="130">
                        <c:v>9096.940161591996</c:v>
                      </c:pt>
                      <c:pt idx="131">
                        <c:v>9216.7316073719994</c:v>
                      </c:pt>
                      <c:pt idx="132">
                        <c:v>9315.117830651996</c:v>
                      </c:pt>
                      <c:pt idx="133">
                        <c:v>9360.8013573319986</c:v>
                      </c:pt>
                      <c:pt idx="134">
                        <c:v>9408.8514687619991</c:v>
                      </c:pt>
                      <c:pt idx="135">
                        <c:v>9489.7317840219985</c:v>
                      </c:pt>
                      <c:pt idx="136">
                        <c:v>9589.5562155619991</c:v>
                      </c:pt>
                      <c:pt idx="137">
                        <c:v>9520.7552209820005</c:v>
                      </c:pt>
                      <c:pt idx="138">
                        <c:v>9634.239025001998</c:v>
                      </c:pt>
                      <c:pt idx="139">
                        <c:v>9683.4499042120024</c:v>
                      </c:pt>
                      <c:pt idx="140">
                        <c:v>9845.6654313820018</c:v>
                      </c:pt>
                      <c:pt idx="141">
                        <c:v>9959.9021575519982</c:v>
                      </c:pt>
                      <c:pt idx="142">
                        <c:v>10043.559940392</c:v>
                      </c:pt>
                      <c:pt idx="143">
                        <c:v>10127.019124642</c:v>
                      </c:pt>
                      <c:pt idx="144">
                        <c:v>9876.7709127920007</c:v>
                      </c:pt>
                      <c:pt idx="145">
                        <c:v>10000.980615341998</c:v>
                      </c:pt>
                      <c:pt idx="146">
                        <c:v>10117.098388111999</c:v>
                      </c:pt>
                      <c:pt idx="147">
                        <c:v>10037.580496182001</c:v>
                      </c:pt>
                      <c:pt idx="148">
                        <c:v>9943.0520160220003</c:v>
                      </c:pt>
                      <c:pt idx="149">
                        <c:v>9945.3402076619986</c:v>
                      </c:pt>
                      <c:pt idx="150">
                        <c:v>9647.8111371520008</c:v>
                      </c:pt>
                      <c:pt idx="151">
                        <c:v>9936.8796947520004</c:v>
                      </c:pt>
                      <c:pt idx="152">
                        <c:v>10008.849161492</c:v>
                      </c:pt>
                      <c:pt idx="153">
                        <c:v>10058.305716262001</c:v>
                      </c:pt>
                      <c:pt idx="154">
                        <c:v>10370.749469102</c:v>
                      </c:pt>
                      <c:pt idx="155">
                        <c:v>10592.955299701998</c:v>
                      </c:pt>
                      <c:pt idx="156">
                        <c:v>10881.818859342</c:v>
                      </c:pt>
                      <c:pt idx="157">
                        <c:v>11064.061409021997</c:v>
                      </c:pt>
                      <c:pt idx="158">
                        <c:v>11092.699457882001</c:v>
                      </c:pt>
                      <c:pt idx="159">
                        <c:v>11325.114842661998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3E2A-439E-AE12-7B2A8550D6B1}"/>
                  </c:ext>
                </c:extLst>
              </c15:ser>
            </c15:filteredLineSeries>
          </c:ext>
        </c:extLst>
      </c:lineChart>
      <c:catAx>
        <c:axId val="1123878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123874840"/>
        <c:crosses val="autoZero"/>
        <c:auto val="0"/>
        <c:lblAlgn val="ctr"/>
        <c:lblOffset val="100"/>
        <c:noMultiLvlLbl val="0"/>
      </c:catAx>
      <c:valAx>
        <c:axId val="1123874840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>
            <a:solidFill>
              <a:schemeClr val="bg1">
                <a:lumMod val="6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123878120"/>
        <c:crosses val="autoZero"/>
        <c:crossBetween val="between"/>
        <c:majorUnit val="1000"/>
      </c:valAx>
      <c:valAx>
        <c:axId val="1123936176"/>
        <c:scaling>
          <c:orientation val="minMax"/>
          <c:max val="120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chemeClr val="bg1">
                <a:lumMod val="6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123937816"/>
        <c:crosses val="max"/>
        <c:crossBetween val="between"/>
        <c:majorUnit val="1000"/>
      </c:valAx>
      <c:catAx>
        <c:axId val="1123937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3936176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5.5121413944354374E-2"/>
          <c:y val="0.7935500024917076"/>
          <c:w val="0.90402441414030488"/>
          <c:h val="0.17569260351829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25400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35426340938155E-2"/>
          <c:y val="9.0628554960290333E-2"/>
          <c:w val="0.88566024631536444"/>
          <c:h val="0.60020115619008707"/>
        </c:manualLayout>
      </c:layout>
      <c:areaChart>
        <c:grouping val="stacked"/>
        <c:varyColors val="0"/>
        <c:ser>
          <c:idx val="7"/>
          <c:order val="7"/>
          <c:tx>
            <c:strRef>
              <c:f>'IV.7.75 d'!$O$12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'IV.7.75 d'!$A$14:$A$19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'IV.7.75 d'!$O$13:$O$24</c:f>
              <c:numCache>
                <c:formatCode>0.00</c:formatCode>
                <c:ptCount val="12"/>
                <c:pt idx="0">
                  <c:v>28.6</c:v>
                </c:pt>
                <c:pt idx="1">
                  <c:v>28.9</c:v>
                </c:pt>
                <c:pt idx="2">
                  <c:v>28.7</c:v>
                </c:pt>
                <c:pt idx="3">
                  <c:v>28.8</c:v>
                </c:pt>
                <c:pt idx="4">
                  <c:v>28.8</c:v>
                </c:pt>
                <c:pt idx="5">
                  <c:v>28.8</c:v>
                </c:pt>
                <c:pt idx="6">
                  <c:v>28.8</c:v>
                </c:pt>
                <c:pt idx="7">
                  <c:v>28.8</c:v>
                </c:pt>
                <c:pt idx="8">
                  <c:v>28.8</c:v>
                </c:pt>
                <c:pt idx="9">
                  <c:v>28.8</c:v>
                </c:pt>
                <c:pt idx="10">
                  <c:v>28.9</c:v>
                </c:pt>
                <c:pt idx="11" formatCode="#\ ##0.0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3-4B8E-8A2B-9162775D1F3E}"/>
            </c:ext>
          </c:extLst>
        </c:ser>
        <c:ser>
          <c:idx val="8"/>
          <c:order val="8"/>
          <c:tx>
            <c:v>V3 tartomány</c:v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'IV.7.75 d'!$A$14:$A$19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'IV.7.75 d'!$P$13:$P$24</c:f>
              <c:numCache>
                <c:formatCode>0.00</c:formatCode>
                <c:ptCount val="12"/>
                <c:pt idx="0">
                  <c:v>1</c:v>
                </c:pt>
                <c:pt idx="1">
                  <c:v>0.80000000000000071</c:v>
                </c:pt>
                <c:pt idx="2">
                  <c:v>1.1000000000000014</c:v>
                </c:pt>
                <c:pt idx="3">
                  <c:v>1.0999999999999979</c:v>
                </c:pt>
                <c:pt idx="4">
                  <c:v>1.0999999999999979</c:v>
                </c:pt>
                <c:pt idx="5">
                  <c:v>1.1999999999999993</c:v>
                </c:pt>
                <c:pt idx="6">
                  <c:v>1.1999999999999993</c:v>
                </c:pt>
                <c:pt idx="7">
                  <c:v>1.1999999999999993</c:v>
                </c:pt>
                <c:pt idx="8">
                  <c:v>1.3000000000000007</c:v>
                </c:pt>
                <c:pt idx="9">
                  <c:v>1.3999999999999986</c:v>
                </c:pt>
                <c:pt idx="10">
                  <c:v>1.3000000000000007</c:v>
                </c:pt>
                <c:pt idx="11" formatCode="#\ ##0.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3-4B8E-8A2B-9162775D1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828896"/>
        <c:axId val="393829224"/>
      </c:areaChart>
      <c:lineChart>
        <c:grouping val="standard"/>
        <c:varyColors val="0"/>
        <c:ser>
          <c:idx val="0"/>
          <c:order val="0"/>
          <c:tx>
            <c:strRef>
              <c:f>'IV.7.75 d'!$B$12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'IV.7.75 d'!$A$13:$A$24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'IV.7.75 d'!$B$13:$B$24</c:f>
              <c:numCache>
                <c:formatCode>#\ ##0.0</c:formatCode>
                <c:ptCount val="12"/>
                <c:pt idx="0">
                  <c:v>29.3</c:v>
                </c:pt>
                <c:pt idx="1">
                  <c:v>29.4</c:v>
                </c:pt>
                <c:pt idx="2">
                  <c:v>29.4</c:v>
                </c:pt>
                <c:pt idx="3">
                  <c:v>29.5</c:v>
                </c:pt>
                <c:pt idx="4">
                  <c:v>29.5</c:v>
                </c:pt>
                <c:pt idx="5">
                  <c:v>29.6</c:v>
                </c:pt>
                <c:pt idx="6">
                  <c:v>29.6</c:v>
                </c:pt>
                <c:pt idx="7">
                  <c:v>29.8</c:v>
                </c:pt>
                <c:pt idx="8">
                  <c:v>29.8</c:v>
                </c:pt>
                <c:pt idx="9">
                  <c:v>29.9</c:v>
                </c:pt>
                <c:pt idx="10">
                  <c:v>29.9</c:v>
                </c:pt>
                <c:pt idx="1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A3-4B8E-8A2B-9162775D1F3E}"/>
            </c:ext>
          </c:extLst>
        </c:ser>
        <c:ser>
          <c:idx val="5"/>
          <c:order val="5"/>
          <c:tx>
            <c:strRef>
              <c:f>'IV.7.75 d'!$G$12</c:f>
              <c:strCache>
                <c:ptCount val="1"/>
                <c:pt idx="0">
                  <c:v>V3 átlag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'IV.7.75 d'!$A$13:$A$24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'IV.7.75 d'!$G$13:$G$24</c:f>
              <c:numCache>
                <c:formatCode>0.00</c:formatCode>
                <c:ptCount val="12"/>
                <c:pt idx="0">
                  <c:v>29</c:v>
                </c:pt>
                <c:pt idx="1">
                  <c:v>29.166666666666668</c:v>
                </c:pt>
                <c:pt idx="2">
                  <c:v>29.133333333333336</c:v>
                </c:pt>
                <c:pt idx="3">
                  <c:v>29.233333333333334</c:v>
                </c:pt>
                <c:pt idx="4">
                  <c:v>29.266666666666666</c:v>
                </c:pt>
                <c:pt idx="5">
                  <c:v>29.333333333333332</c:v>
                </c:pt>
                <c:pt idx="6">
                  <c:v>29.400000000000002</c:v>
                </c:pt>
                <c:pt idx="7">
                  <c:v>29.433333333333334</c:v>
                </c:pt>
                <c:pt idx="8">
                  <c:v>29.5</c:v>
                </c:pt>
                <c:pt idx="9">
                  <c:v>29.566666666666666</c:v>
                </c:pt>
                <c:pt idx="10">
                  <c:v>29.633333333333336</c:v>
                </c:pt>
                <c:pt idx="11" formatCode="#\ ##0.0">
                  <c:v>29.733333333333331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A3-4B8E-8A2B-9162775D1F3E}"/>
            </c:ext>
          </c:extLst>
        </c:ser>
        <c:ser>
          <c:idx val="9"/>
          <c:order val="9"/>
          <c:tx>
            <c:strRef>
              <c:f>'IV.7.75 d'!$M$12</c:f>
              <c:strCache>
                <c:ptCount val="1"/>
                <c:pt idx="0">
                  <c:v>Észak TOP5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'IV.7.75 d'!$A$13:$A$24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'IV.7.75 d'!$M$13:$M$24</c:f>
              <c:numCache>
                <c:formatCode>0.00</c:formatCode>
                <c:ptCount val="12"/>
                <c:pt idx="0">
                  <c:v>30.3</c:v>
                </c:pt>
                <c:pt idx="1">
                  <c:v>30.440000000000005</c:v>
                </c:pt>
                <c:pt idx="2">
                  <c:v>30.5</c:v>
                </c:pt>
                <c:pt idx="3">
                  <c:v>30.54</c:v>
                </c:pt>
                <c:pt idx="4">
                  <c:v>30.619999999999997</c:v>
                </c:pt>
                <c:pt idx="5">
                  <c:v>30.74</c:v>
                </c:pt>
                <c:pt idx="6">
                  <c:v>30.880000000000003</c:v>
                </c:pt>
                <c:pt idx="7">
                  <c:v>30.98</c:v>
                </c:pt>
                <c:pt idx="8">
                  <c:v>31.060000000000002</c:v>
                </c:pt>
                <c:pt idx="9">
                  <c:v>31.18</c:v>
                </c:pt>
                <c:pt idx="10">
                  <c:v>31.26</c:v>
                </c:pt>
                <c:pt idx="11" formatCode="#\ ##0.0">
                  <c:v>31.46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A3-4B8E-8A2B-9162775D1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828896"/>
        <c:axId val="39382922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'IV.7.75 d'!$C$12</c15:sqref>
                        </c15:formulaRef>
                      </c:ext>
                    </c:extLst>
                    <c:strCache>
                      <c:ptCount val="1"/>
                      <c:pt idx="0">
                        <c:v>Csehország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'IV.7.75 d'!$A$13:$A$24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'IV.7.75 d'!$C$13:$C$23</c15:sqref>
                        </c15:formulaRef>
                      </c:ext>
                    </c:extLst>
                    <c:numCache>
                      <c:formatCode>#\ ##0.0</c:formatCode>
                      <c:ptCount val="11"/>
                      <c:pt idx="0">
                        <c:v>29.6</c:v>
                      </c:pt>
                      <c:pt idx="1">
                        <c:v>29.7</c:v>
                      </c:pt>
                      <c:pt idx="2">
                        <c:v>29.8</c:v>
                      </c:pt>
                      <c:pt idx="3">
                        <c:v>29.9</c:v>
                      </c:pt>
                      <c:pt idx="4">
                        <c:v>29.9</c:v>
                      </c:pt>
                      <c:pt idx="5">
                        <c:v>30</c:v>
                      </c:pt>
                      <c:pt idx="6">
                        <c:v>30</c:v>
                      </c:pt>
                      <c:pt idx="7">
                        <c:v>30</c:v>
                      </c:pt>
                      <c:pt idx="8">
                        <c:v>30.1</c:v>
                      </c:pt>
                      <c:pt idx="9">
                        <c:v>30.2</c:v>
                      </c:pt>
                      <c:pt idx="10">
                        <c:v>30.2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A2A3-4B8E-8A2B-9162775D1F3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d'!$D$12</c15:sqref>
                        </c15:formulaRef>
                      </c:ext>
                    </c:extLst>
                    <c:strCache>
                      <c:ptCount val="1"/>
                      <c:pt idx="0">
                        <c:v>Lengyelország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d'!$A$13:$A$24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d'!$D$13:$D$23</c15:sqref>
                        </c15:formulaRef>
                      </c:ext>
                    </c:extLst>
                    <c:numCache>
                      <c:formatCode>#\ ##0.0</c:formatCode>
                      <c:ptCount val="11"/>
                      <c:pt idx="0">
                        <c:v>28.8</c:v>
                      </c:pt>
                      <c:pt idx="1">
                        <c:v>28.9</c:v>
                      </c:pt>
                      <c:pt idx="2">
                        <c:v>28.9</c:v>
                      </c:pt>
                      <c:pt idx="3">
                        <c:v>29</c:v>
                      </c:pt>
                      <c:pt idx="4">
                        <c:v>29.1</c:v>
                      </c:pt>
                      <c:pt idx="5">
                        <c:v>29.2</c:v>
                      </c:pt>
                      <c:pt idx="6">
                        <c:v>29.4</c:v>
                      </c:pt>
                      <c:pt idx="7">
                        <c:v>29.5</c:v>
                      </c:pt>
                      <c:pt idx="8">
                        <c:v>29.6</c:v>
                      </c:pt>
                      <c:pt idx="9">
                        <c:v>29.7</c:v>
                      </c:pt>
                      <c:pt idx="10">
                        <c:v>29.8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2A3-4B8E-8A2B-9162775D1F3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d'!$E$12</c15:sqref>
                        </c15:formulaRef>
                      </c:ext>
                    </c:extLst>
                    <c:strCache>
                      <c:ptCount val="1"/>
                      <c:pt idx="0">
                        <c:v>Szlovákia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d'!$A$13:$A$24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d'!$E$13:$E$23</c15:sqref>
                        </c15:formulaRef>
                      </c:ext>
                    </c:extLst>
                    <c:numCache>
                      <c:formatCode>#\ ##0.0</c:formatCode>
                      <c:ptCount val="11"/>
                      <c:pt idx="0">
                        <c:v>28.6</c:v>
                      </c:pt>
                      <c:pt idx="1">
                        <c:v>28.9</c:v>
                      </c:pt>
                      <c:pt idx="2">
                        <c:v>28.7</c:v>
                      </c:pt>
                      <c:pt idx="3">
                        <c:v>28.8</c:v>
                      </c:pt>
                      <c:pt idx="4">
                        <c:v>28.8</c:v>
                      </c:pt>
                      <c:pt idx="5">
                        <c:v>28.8</c:v>
                      </c:pt>
                      <c:pt idx="6">
                        <c:v>28.8</c:v>
                      </c:pt>
                      <c:pt idx="7">
                        <c:v>28.8</c:v>
                      </c:pt>
                      <c:pt idx="8">
                        <c:v>28.8</c:v>
                      </c:pt>
                      <c:pt idx="9">
                        <c:v>28.8</c:v>
                      </c:pt>
                      <c:pt idx="10">
                        <c:v>28.9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A3-4B8E-8A2B-9162775D1F3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d'!$N$12</c15:sqref>
                        </c15:formulaRef>
                      </c:ext>
                    </c:extLst>
                    <c:strCache>
                      <c:ptCount val="1"/>
                      <c:pt idx="0">
                        <c:v>MAX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d'!$A$13:$A$24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'IV.7.75 d'!$N$13:$N$24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29.6</c:v>
                      </c:pt>
                      <c:pt idx="1">
                        <c:v>29.7</c:v>
                      </c:pt>
                      <c:pt idx="2">
                        <c:v>29.8</c:v>
                      </c:pt>
                      <c:pt idx="3">
                        <c:v>29.9</c:v>
                      </c:pt>
                      <c:pt idx="4">
                        <c:v>29.9</c:v>
                      </c:pt>
                      <c:pt idx="5">
                        <c:v>30</c:v>
                      </c:pt>
                      <c:pt idx="6">
                        <c:v>30</c:v>
                      </c:pt>
                      <c:pt idx="7">
                        <c:v>30</c:v>
                      </c:pt>
                      <c:pt idx="8">
                        <c:v>30.1</c:v>
                      </c:pt>
                      <c:pt idx="9">
                        <c:v>30.2</c:v>
                      </c:pt>
                      <c:pt idx="10">
                        <c:v>30.2</c:v>
                      </c:pt>
                      <c:pt idx="11" formatCode="#\ ##0.0">
                        <c:v>30.4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2A3-4B8E-8A2B-9162775D1F3E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4"/>
          <c:order val="4"/>
          <c:tx>
            <c:strRef>
              <c:f>'IV.7.75 d'!$F$12</c:f>
              <c:strCache>
                <c:ptCount val="1"/>
                <c:pt idx="0">
                  <c:v>EU átlag</c:v>
                </c:pt>
              </c:strCache>
            </c:strRef>
          </c:tx>
          <c:spPr>
            <a:ln w="28575" cap="rnd">
              <a:solidFill>
                <a:srgbClr val="232157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'IV.7.75 d'!$A$14:$A$23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'IV.7.75 d'!$F$13:$F$24</c:f>
              <c:numCache>
                <c:formatCode>#\ ##0.0</c:formatCode>
                <c:ptCount val="12"/>
                <c:pt idx="0">
                  <c:v>30</c:v>
                </c:pt>
                <c:pt idx="1">
                  <c:v>30.2</c:v>
                </c:pt>
                <c:pt idx="2">
                  <c:v>30.2</c:v>
                </c:pt>
                <c:pt idx="3">
                  <c:v>30.3</c:v>
                </c:pt>
                <c:pt idx="4">
                  <c:v>30.4</c:v>
                </c:pt>
                <c:pt idx="5">
                  <c:v>30.5</c:v>
                </c:pt>
                <c:pt idx="6">
                  <c:v>30.6</c:v>
                </c:pt>
                <c:pt idx="7">
                  <c:v>30.7</c:v>
                </c:pt>
                <c:pt idx="8">
                  <c:v>30.8</c:v>
                </c:pt>
                <c:pt idx="9">
                  <c:v>30.9</c:v>
                </c:pt>
                <c:pt idx="10">
                  <c:v>31</c:v>
                </c:pt>
                <c:pt idx="11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A3-4B8E-8A2B-9162775D1F3E}"/>
            </c:ext>
          </c:extLst>
        </c:ser>
        <c:ser>
          <c:idx val="10"/>
          <c:order val="10"/>
          <c:tx>
            <c:strRef>
              <c:f>'IV.7.75 d'!$Q$12</c:f>
              <c:strCache>
                <c:ptCount val="1"/>
                <c:pt idx="0">
                  <c:v>Magyarország*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'IV.7.75 d'!$Q$13:$Q$24</c:f>
              <c:numCache>
                <c:formatCode>#\ ##0.0</c:formatCode>
                <c:ptCount val="12"/>
                <c:pt idx="0">
                  <c:v>29.83</c:v>
                </c:pt>
                <c:pt idx="1">
                  <c:v>30.02521891</c:v>
                </c:pt>
                <c:pt idx="2">
                  <c:v>30.061532752107588</c:v>
                </c:pt>
                <c:pt idx="3">
                  <c:v>30.088088714496724</c:v>
                </c:pt>
                <c:pt idx="4">
                  <c:v>30.143634575456236</c:v>
                </c:pt>
                <c:pt idx="5">
                  <c:v>30.265154324353801</c:v>
                </c:pt>
                <c:pt idx="6">
                  <c:v>30.200697377045657</c:v>
                </c:pt>
                <c:pt idx="7">
                  <c:v>30.305071142317395</c:v>
                </c:pt>
                <c:pt idx="8">
                  <c:v>30.333620987228166</c:v>
                </c:pt>
                <c:pt idx="9">
                  <c:v>30.335603690872603</c:v>
                </c:pt>
                <c:pt idx="10">
                  <c:v>30.359905997530809</c:v>
                </c:pt>
                <c:pt idx="11">
                  <c:v>30.43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A3-4B8E-8A2B-9162775D1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141888"/>
        <c:axId val="387949552"/>
      </c:lineChart>
      <c:catAx>
        <c:axId val="3938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3829224"/>
        <c:crosses val="autoZero"/>
        <c:auto val="1"/>
        <c:lblAlgn val="ctr"/>
        <c:lblOffset val="100"/>
        <c:noMultiLvlLbl val="0"/>
      </c:catAx>
      <c:valAx>
        <c:axId val="393829224"/>
        <c:scaling>
          <c:orientation val="minMax"/>
          <c:max val="31.5"/>
          <c:min val="28.5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3828896"/>
        <c:crosses val="autoZero"/>
        <c:crossBetween val="between"/>
        <c:majorUnit val="0.5"/>
      </c:valAx>
      <c:valAx>
        <c:axId val="387949552"/>
        <c:scaling>
          <c:orientation val="minMax"/>
          <c:max val="31.5"/>
          <c:min val="28.5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2141888"/>
        <c:crosses val="max"/>
        <c:crossBetween val="between"/>
        <c:majorUnit val="0.5"/>
      </c:valAx>
      <c:catAx>
        <c:axId val="46214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7949552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chemeClr val="bg1">
              <a:lumMod val="65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9.490781664621184E-2"/>
          <c:y val="0.8305691914089085"/>
          <c:w val="0.83641052445482977"/>
          <c:h val="0.14034743411356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n-lt"/>
        </a:defRPr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45269760684199E-2"/>
          <c:y val="8.5741865970439396E-2"/>
          <c:w val="0.91700545490447483"/>
          <c:h val="0.58153684342821599"/>
        </c:manualLayout>
      </c:layout>
      <c:stockChart>
        <c:ser>
          <c:idx val="0"/>
          <c:order val="0"/>
          <c:tx>
            <c:v>Teljes lakosság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'alcoholism-by-country-2023'!$M$3:$M$28</c:f>
              <c:strCache>
                <c:ptCount val="26"/>
                <c:pt idx="0">
                  <c:v>Magyarország</c:v>
                </c:pt>
                <c:pt idx="1">
                  <c:v>Lettország</c:v>
                </c:pt>
                <c:pt idx="2">
                  <c:v>Szlovénia</c:v>
                </c:pt>
                <c:pt idx="3">
                  <c:v>Lengyelország</c:v>
                </c:pt>
                <c:pt idx="4">
                  <c:v>Észtország</c:v>
                </c:pt>
                <c:pt idx="5">
                  <c:v>Szlovákia</c:v>
                </c:pt>
                <c:pt idx="6">
                  <c:v>Ausztria</c:v>
                </c:pt>
                <c:pt idx="7">
                  <c:v>Litvánia</c:v>
                </c:pt>
                <c:pt idx="8">
                  <c:v>Svédország</c:v>
                </c:pt>
                <c:pt idx="9">
                  <c:v>Finnország</c:v>
                </c:pt>
                <c:pt idx="10">
                  <c:v>Írország</c:v>
                </c:pt>
                <c:pt idx="11">
                  <c:v>Belgium</c:v>
                </c:pt>
                <c:pt idx="12">
                  <c:v>Dánia</c:v>
                </c:pt>
                <c:pt idx="13">
                  <c:v>Franciaország</c:v>
                </c:pt>
                <c:pt idx="14">
                  <c:v>Bulgária</c:v>
                </c:pt>
                <c:pt idx="15">
                  <c:v>Ciprus</c:v>
                </c:pt>
                <c:pt idx="16">
                  <c:v>Németország</c:v>
                </c:pt>
                <c:pt idx="17">
                  <c:v>Portugália</c:v>
                </c:pt>
                <c:pt idx="18">
                  <c:v>Luxemburg</c:v>
                </c:pt>
                <c:pt idx="19">
                  <c:v>Görögország</c:v>
                </c:pt>
                <c:pt idx="20">
                  <c:v>Horvátország</c:v>
                </c:pt>
                <c:pt idx="21">
                  <c:v>Málta</c:v>
                </c:pt>
                <c:pt idx="22">
                  <c:v>Románia</c:v>
                </c:pt>
                <c:pt idx="23">
                  <c:v>Hollandia</c:v>
                </c:pt>
                <c:pt idx="24">
                  <c:v>Spanyolország</c:v>
                </c:pt>
                <c:pt idx="25">
                  <c:v>Olaszország</c:v>
                </c:pt>
              </c:strCache>
            </c:strRef>
          </c:cat>
          <c:val>
            <c:numRef>
              <c:f>'alcoholism-by-country-2023'!$N$3:$N$28</c:f>
              <c:numCache>
                <c:formatCode>General</c:formatCode>
                <c:ptCount val="26"/>
                <c:pt idx="0">
                  <c:v>21.2</c:v>
                </c:pt>
                <c:pt idx="1">
                  <c:v>15.5</c:v>
                </c:pt>
                <c:pt idx="2">
                  <c:v>13.9</c:v>
                </c:pt>
                <c:pt idx="3">
                  <c:v>12.8</c:v>
                </c:pt>
                <c:pt idx="4">
                  <c:v>12.2</c:v>
                </c:pt>
                <c:pt idx="5">
                  <c:v>12.2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9.1</c:v>
                </c:pt>
                <c:pt idx="10">
                  <c:v>8.5</c:v>
                </c:pt>
                <c:pt idx="11">
                  <c:v>8.1</c:v>
                </c:pt>
                <c:pt idx="12">
                  <c:v>7.5</c:v>
                </c:pt>
                <c:pt idx="13">
                  <c:v>7</c:v>
                </c:pt>
                <c:pt idx="14">
                  <c:v>6.9</c:v>
                </c:pt>
                <c:pt idx="15">
                  <c:v>6.9</c:v>
                </c:pt>
                <c:pt idx="16">
                  <c:v>6.8</c:v>
                </c:pt>
                <c:pt idx="17">
                  <c:v>6.8</c:v>
                </c:pt>
                <c:pt idx="18">
                  <c:v>6.6</c:v>
                </c:pt>
                <c:pt idx="19">
                  <c:v>6.1</c:v>
                </c:pt>
                <c:pt idx="20">
                  <c:v>5.8</c:v>
                </c:pt>
                <c:pt idx="21">
                  <c:v>3.6</c:v>
                </c:pt>
                <c:pt idx="22">
                  <c:v>2.8</c:v>
                </c:pt>
                <c:pt idx="23">
                  <c:v>1.5</c:v>
                </c:pt>
                <c:pt idx="24">
                  <c:v>1.5</c:v>
                </c:pt>
                <c:pt idx="25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7-40A0-B087-7251874CFC68}"/>
            </c:ext>
          </c:extLst>
        </c:ser>
        <c:ser>
          <c:idx val="1"/>
          <c:order val="1"/>
          <c:tx>
            <c:strRef>
              <c:f>Munka1!$D$9</c:f>
              <c:strCache>
                <c:ptCount val="1"/>
                <c:pt idx="0">
                  <c:v>Férfiak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cat>
            <c:strRef>
              <c:f>'alcoholism-by-country-2023'!$M$3:$M$28</c:f>
              <c:strCache>
                <c:ptCount val="26"/>
                <c:pt idx="0">
                  <c:v>Magyarország</c:v>
                </c:pt>
                <c:pt idx="1">
                  <c:v>Lettország</c:v>
                </c:pt>
                <c:pt idx="2">
                  <c:v>Szlovénia</c:v>
                </c:pt>
                <c:pt idx="3">
                  <c:v>Lengyelország</c:v>
                </c:pt>
                <c:pt idx="4">
                  <c:v>Észtország</c:v>
                </c:pt>
                <c:pt idx="5">
                  <c:v>Szlovákia</c:v>
                </c:pt>
                <c:pt idx="6">
                  <c:v>Ausztria</c:v>
                </c:pt>
                <c:pt idx="7">
                  <c:v>Litvánia</c:v>
                </c:pt>
                <c:pt idx="8">
                  <c:v>Svédország</c:v>
                </c:pt>
                <c:pt idx="9">
                  <c:v>Finnország</c:v>
                </c:pt>
                <c:pt idx="10">
                  <c:v>Írország</c:v>
                </c:pt>
                <c:pt idx="11">
                  <c:v>Belgium</c:v>
                </c:pt>
                <c:pt idx="12">
                  <c:v>Dánia</c:v>
                </c:pt>
                <c:pt idx="13">
                  <c:v>Franciaország</c:v>
                </c:pt>
                <c:pt idx="14">
                  <c:v>Bulgária</c:v>
                </c:pt>
                <c:pt idx="15">
                  <c:v>Ciprus</c:v>
                </c:pt>
                <c:pt idx="16">
                  <c:v>Németország</c:v>
                </c:pt>
                <c:pt idx="17">
                  <c:v>Portugália</c:v>
                </c:pt>
                <c:pt idx="18">
                  <c:v>Luxemburg</c:v>
                </c:pt>
                <c:pt idx="19">
                  <c:v>Görögország</c:v>
                </c:pt>
                <c:pt idx="20">
                  <c:v>Horvátország</c:v>
                </c:pt>
                <c:pt idx="21">
                  <c:v>Málta</c:v>
                </c:pt>
                <c:pt idx="22">
                  <c:v>Románia</c:v>
                </c:pt>
                <c:pt idx="23">
                  <c:v>Hollandia</c:v>
                </c:pt>
                <c:pt idx="24">
                  <c:v>Spanyolország</c:v>
                </c:pt>
                <c:pt idx="25">
                  <c:v>Olaszország</c:v>
                </c:pt>
              </c:strCache>
            </c:strRef>
          </c:cat>
          <c:val>
            <c:numRef>
              <c:f>'alcoholism-by-country-2023'!$O$3:$O$28</c:f>
              <c:numCache>
                <c:formatCode>General</c:formatCode>
                <c:ptCount val="26"/>
                <c:pt idx="0">
                  <c:v>36.9</c:v>
                </c:pt>
                <c:pt idx="1">
                  <c:v>28.8</c:v>
                </c:pt>
                <c:pt idx="2">
                  <c:v>23.5</c:v>
                </c:pt>
                <c:pt idx="3">
                  <c:v>22.7</c:v>
                </c:pt>
                <c:pt idx="4">
                  <c:v>22.2</c:v>
                </c:pt>
                <c:pt idx="5">
                  <c:v>22.8</c:v>
                </c:pt>
                <c:pt idx="6">
                  <c:v>18.100000000000001</c:v>
                </c:pt>
                <c:pt idx="7">
                  <c:v>19.899999999999999</c:v>
                </c:pt>
                <c:pt idx="8">
                  <c:v>14.7</c:v>
                </c:pt>
                <c:pt idx="9">
                  <c:v>14.8</c:v>
                </c:pt>
                <c:pt idx="10">
                  <c:v>13</c:v>
                </c:pt>
                <c:pt idx="11">
                  <c:v>12.1</c:v>
                </c:pt>
                <c:pt idx="12">
                  <c:v>10.9</c:v>
                </c:pt>
                <c:pt idx="13">
                  <c:v>11.1</c:v>
                </c:pt>
                <c:pt idx="14">
                  <c:v>12.2</c:v>
                </c:pt>
                <c:pt idx="15">
                  <c:v>10.5</c:v>
                </c:pt>
                <c:pt idx="16">
                  <c:v>9.8000000000000007</c:v>
                </c:pt>
                <c:pt idx="17">
                  <c:v>11</c:v>
                </c:pt>
                <c:pt idx="18">
                  <c:v>10.5</c:v>
                </c:pt>
                <c:pt idx="19">
                  <c:v>9.4</c:v>
                </c:pt>
                <c:pt idx="20">
                  <c:v>9.8000000000000007</c:v>
                </c:pt>
                <c:pt idx="21">
                  <c:v>5.6</c:v>
                </c:pt>
                <c:pt idx="22">
                  <c:v>4.5</c:v>
                </c:pt>
                <c:pt idx="23">
                  <c:v>2</c:v>
                </c:pt>
                <c:pt idx="24">
                  <c:v>2.7</c:v>
                </c:pt>
                <c:pt idx="2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A7-40A0-B087-7251874CFC68}"/>
            </c:ext>
          </c:extLst>
        </c:ser>
        <c:ser>
          <c:idx val="2"/>
          <c:order val="2"/>
          <c:tx>
            <c:strRef>
              <c:f>Munka1!$E$9</c:f>
              <c:strCache>
                <c:ptCount val="1"/>
                <c:pt idx="0">
                  <c:v>Nők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'alcoholism-by-country-2023'!$M$3:$M$28</c:f>
              <c:strCache>
                <c:ptCount val="26"/>
                <c:pt idx="0">
                  <c:v>Magyarország</c:v>
                </c:pt>
                <c:pt idx="1">
                  <c:v>Lettország</c:v>
                </c:pt>
                <c:pt idx="2">
                  <c:v>Szlovénia</c:v>
                </c:pt>
                <c:pt idx="3">
                  <c:v>Lengyelország</c:v>
                </c:pt>
                <c:pt idx="4">
                  <c:v>Észtország</c:v>
                </c:pt>
                <c:pt idx="5">
                  <c:v>Szlovákia</c:v>
                </c:pt>
                <c:pt idx="6">
                  <c:v>Ausztria</c:v>
                </c:pt>
                <c:pt idx="7">
                  <c:v>Litvánia</c:v>
                </c:pt>
                <c:pt idx="8">
                  <c:v>Svédország</c:v>
                </c:pt>
                <c:pt idx="9">
                  <c:v>Finnország</c:v>
                </c:pt>
                <c:pt idx="10">
                  <c:v>Írország</c:v>
                </c:pt>
                <c:pt idx="11">
                  <c:v>Belgium</c:v>
                </c:pt>
                <c:pt idx="12">
                  <c:v>Dánia</c:v>
                </c:pt>
                <c:pt idx="13">
                  <c:v>Franciaország</c:v>
                </c:pt>
                <c:pt idx="14">
                  <c:v>Bulgária</c:v>
                </c:pt>
                <c:pt idx="15">
                  <c:v>Ciprus</c:v>
                </c:pt>
                <c:pt idx="16">
                  <c:v>Németország</c:v>
                </c:pt>
                <c:pt idx="17">
                  <c:v>Portugália</c:v>
                </c:pt>
                <c:pt idx="18">
                  <c:v>Luxemburg</c:v>
                </c:pt>
                <c:pt idx="19">
                  <c:v>Görögország</c:v>
                </c:pt>
                <c:pt idx="20">
                  <c:v>Horvátország</c:v>
                </c:pt>
                <c:pt idx="21">
                  <c:v>Málta</c:v>
                </c:pt>
                <c:pt idx="22">
                  <c:v>Románia</c:v>
                </c:pt>
                <c:pt idx="23">
                  <c:v>Hollandia</c:v>
                </c:pt>
                <c:pt idx="24">
                  <c:v>Spanyolország</c:v>
                </c:pt>
                <c:pt idx="25">
                  <c:v>Olaszország</c:v>
                </c:pt>
              </c:strCache>
            </c:strRef>
          </c:cat>
          <c:val>
            <c:numRef>
              <c:f>'alcoholism-by-country-2023'!$P$3:$P$28</c:f>
              <c:numCache>
                <c:formatCode>General</c:formatCode>
                <c:ptCount val="26"/>
                <c:pt idx="0">
                  <c:v>7.2</c:v>
                </c:pt>
                <c:pt idx="1">
                  <c:v>4.5999999999999996</c:v>
                </c:pt>
                <c:pt idx="2">
                  <c:v>4.5</c:v>
                </c:pt>
                <c:pt idx="3">
                  <c:v>3.7</c:v>
                </c:pt>
                <c:pt idx="4">
                  <c:v>3.8</c:v>
                </c:pt>
                <c:pt idx="5">
                  <c:v>2.5</c:v>
                </c:pt>
                <c:pt idx="6">
                  <c:v>6.1</c:v>
                </c:pt>
                <c:pt idx="7">
                  <c:v>3.6</c:v>
                </c:pt>
                <c:pt idx="8">
                  <c:v>7.3</c:v>
                </c:pt>
                <c:pt idx="9">
                  <c:v>3.8</c:v>
                </c:pt>
                <c:pt idx="10">
                  <c:v>4.0999999999999996</c:v>
                </c:pt>
                <c:pt idx="11">
                  <c:v>4.3</c:v>
                </c:pt>
                <c:pt idx="12">
                  <c:v>4.2</c:v>
                </c:pt>
                <c:pt idx="13">
                  <c:v>3.1</c:v>
                </c:pt>
                <c:pt idx="14">
                  <c:v>1.9</c:v>
                </c:pt>
                <c:pt idx="15">
                  <c:v>3.2</c:v>
                </c:pt>
                <c:pt idx="16">
                  <c:v>4</c:v>
                </c:pt>
                <c:pt idx="17">
                  <c:v>3.2</c:v>
                </c:pt>
                <c:pt idx="18">
                  <c:v>2.7</c:v>
                </c:pt>
                <c:pt idx="19">
                  <c:v>2.9</c:v>
                </c:pt>
                <c:pt idx="20">
                  <c:v>2.2000000000000002</c:v>
                </c:pt>
                <c:pt idx="21">
                  <c:v>1.6</c:v>
                </c:pt>
                <c:pt idx="22">
                  <c:v>1.4</c:v>
                </c:pt>
                <c:pt idx="23">
                  <c:v>0.9</c:v>
                </c:pt>
                <c:pt idx="24">
                  <c:v>0.5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A7-40A0-B087-7251874C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hiLowLines>
        <c:axId val="951090408"/>
        <c:axId val="951091128"/>
      </c:stockChart>
      <c:stockChart>
        <c:ser>
          <c:idx val="3"/>
          <c:order val="3"/>
          <c:tx>
            <c:v>blank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E0A7-40A0-B087-7251874C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829960"/>
        <c:axId val="355365120"/>
      </c:stockChart>
      <c:catAx>
        <c:axId val="95109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1091128"/>
        <c:crosses val="autoZero"/>
        <c:auto val="1"/>
        <c:lblAlgn val="ctr"/>
        <c:lblOffset val="100"/>
        <c:noMultiLvlLbl val="0"/>
      </c:catAx>
      <c:valAx>
        <c:axId val="95109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1090408"/>
        <c:crosses val="autoZero"/>
        <c:crossBetween val="between"/>
      </c:valAx>
      <c:valAx>
        <c:axId val="355365120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2829960"/>
        <c:crosses val="max"/>
        <c:crossBetween val="between"/>
      </c:valAx>
      <c:catAx>
        <c:axId val="1072829960"/>
        <c:scaling>
          <c:orientation val="minMax"/>
        </c:scaling>
        <c:delete val="1"/>
        <c:axPos val="b"/>
        <c:majorTickMark val="out"/>
        <c:minorTickMark val="none"/>
        <c:tickLblPos val="nextTo"/>
        <c:crossAx val="35536512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6281005069647E-2"/>
          <c:y val="7.5196641529436378E-2"/>
          <c:w val="0.87432743798986068"/>
          <c:h val="0.525361042580899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8-4270-A3D3-7957D5D2B8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68-4270-A3D3-7957D5D2B8D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68-4270-A3D3-7957D5D2B8D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468-4270-A3D3-7957D5D2B8D2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468-4270-A3D3-7957D5D2B8D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468-4270-A3D3-7957D5D2B8D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68-4270-A3D3-7957D5D2B8D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468-4270-A3D3-7957D5D2B8D2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468-4270-A3D3-7957D5D2B8D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468-4270-A3D3-7957D5D2B8D2}"/>
              </c:ext>
            </c:extLst>
          </c:dPt>
          <c:dLbls>
            <c:dLbl>
              <c:idx val="0"/>
              <c:layout>
                <c:manualLayout>
                  <c:x val="2.0738461538461539E-2"/>
                  <c:y val="0.309681030028726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68-4270-A3D3-7957D5D2B8D2}"/>
                </c:ext>
              </c:extLst>
            </c:dLbl>
            <c:numFmt formatCode="#,##0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'IV.10.116 d'!$A$13:$A$40</c:f>
              <c:strCache>
                <c:ptCount val="28"/>
                <c:pt idx="0">
                  <c:v>Luxemburg</c:v>
                </c:pt>
                <c:pt idx="1">
                  <c:v>Németország</c:v>
                </c:pt>
                <c:pt idx="2">
                  <c:v>Európai Szabadalmi Hivatal</c:v>
                </c:pt>
                <c:pt idx="3">
                  <c:v>Franciaország</c:v>
                </c:pt>
                <c:pt idx="4">
                  <c:v>Hollandia</c:v>
                </c:pt>
                <c:pt idx="5">
                  <c:v>Olaszország</c:v>
                </c:pt>
                <c:pt idx="6">
                  <c:v>EU átlag</c:v>
                </c:pt>
                <c:pt idx="7">
                  <c:v>Ausztria</c:v>
                </c:pt>
                <c:pt idx="8">
                  <c:v>Finnország</c:v>
                </c:pt>
                <c:pt idx="9">
                  <c:v>Lengyelország</c:v>
                </c:pt>
                <c:pt idx="10">
                  <c:v>Belgium</c:v>
                </c:pt>
                <c:pt idx="11">
                  <c:v>Svédország</c:v>
                </c:pt>
                <c:pt idx="12">
                  <c:v>Dánia</c:v>
                </c:pt>
                <c:pt idx="13">
                  <c:v>V3 átlag</c:v>
                </c:pt>
                <c:pt idx="14">
                  <c:v>Csehország</c:v>
                </c:pt>
                <c:pt idx="15">
                  <c:v>Lettország</c:v>
                </c:pt>
                <c:pt idx="16">
                  <c:v>Litvánia</c:v>
                </c:pt>
                <c:pt idx="17">
                  <c:v>Bulgária</c:v>
                </c:pt>
                <c:pt idx="18">
                  <c:v>Görögország</c:v>
                </c:pt>
                <c:pt idx="19">
                  <c:v>Málta</c:v>
                </c:pt>
                <c:pt idx="20">
                  <c:v>Románia</c:v>
                </c:pt>
                <c:pt idx="21">
                  <c:v>Szlovákia</c:v>
                </c:pt>
                <c:pt idx="22">
                  <c:v>Portugália</c:v>
                </c:pt>
                <c:pt idx="23">
                  <c:v>Spanyolország</c:v>
                </c:pt>
                <c:pt idx="24">
                  <c:v>Magyarország</c:v>
                </c:pt>
                <c:pt idx="25">
                  <c:v>Írország</c:v>
                </c:pt>
                <c:pt idx="26">
                  <c:v>Észtország</c:v>
                </c:pt>
                <c:pt idx="27">
                  <c:v>Horvátország</c:v>
                </c:pt>
              </c:strCache>
              <c:extLst/>
            </c:strRef>
          </c:cat>
          <c:val>
            <c:numRef>
              <c:f>'IV.10.116 d'!$B$13:$B$40</c:f>
              <c:numCache>
                <c:formatCode>0.0</c:formatCode>
                <c:ptCount val="28"/>
                <c:pt idx="0">
                  <c:v>1632.1900650670364</c:v>
                </c:pt>
                <c:pt idx="1">
                  <c:v>253.89924994435998</c:v>
                </c:pt>
                <c:pt idx="2">
                  <c:v>243.28528183480398</c:v>
                </c:pt>
                <c:pt idx="3">
                  <c:v>228.99438077675757</c:v>
                </c:pt>
                <c:pt idx="4">
                  <c:v>129.55343263664983</c:v>
                </c:pt>
                <c:pt idx="5">
                  <c:v>122.4588749452974</c:v>
                </c:pt>
                <c:pt idx="6">
                  <c:v>117.44798243609767</c:v>
                </c:pt>
                <c:pt idx="7">
                  <c:v>116.20273638412907</c:v>
                </c:pt>
                <c:pt idx="8">
                  <c:v>98.48579446321898</c:v>
                </c:pt>
                <c:pt idx="9">
                  <c:v>87.711414172531335</c:v>
                </c:pt>
                <c:pt idx="10">
                  <c:v>86.977089196173324</c:v>
                </c:pt>
                <c:pt idx="11">
                  <c:v>69.079836347266351</c:v>
                </c:pt>
                <c:pt idx="12">
                  <c:v>63.013213083118366</c:v>
                </c:pt>
                <c:pt idx="13">
                  <c:v>49.538183076065074</c:v>
                </c:pt>
                <c:pt idx="14">
                  <c:v>41.488436920335751</c:v>
                </c:pt>
                <c:pt idx="15">
                  <c:v>40.143184400358543</c:v>
                </c:pt>
                <c:pt idx="16">
                  <c:v>29.688662507869285</c:v>
                </c:pt>
                <c:pt idx="17">
                  <c:v>26.313704466447714</c:v>
                </c:pt>
                <c:pt idx="18">
                  <c:v>23.598528350822463</c:v>
                </c:pt>
                <c:pt idx="19">
                  <c:v>21.313698895562876</c:v>
                </c:pt>
                <c:pt idx="20">
                  <c:v>19.581638297768183</c:v>
                </c:pt>
                <c:pt idx="21">
                  <c:v>19.414698135328138</c:v>
                </c:pt>
                <c:pt idx="22">
                  <c:v>18.546836880666739</c:v>
                </c:pt>
                <c:pt idx="23">
                  <c:v>15.105901122383223</c:v>
                </c:pt>
                <c:pt idx="24">
                  <c:v>10.996044301520989</c:v>
                </c:pt>
                <c:pt idx="25">
                  <c:v>8.5891364602051326</c:v>
                </c:pt>
                <c:pt idx="26">
                  <c:v>6.0147300739511058</c:v>
                </c:pt>
                <c:pt idx="27">
                  <c:v>1.7342379448784855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3468-4270-A3D3-7957D5D2B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32937624"/>
        <c:axId val="632938608"/>
      </c:barChart>
      <c:barChart>
        <c:barDir val="col"/>
        <c:grouping val="stacked"/>
        <c:varyColors val="0"/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'IV.10.116 d'!$A$13:$A$40</c:f>
              <c:strCache>
                <c:ptCount val="28"/>
                <c:pt idx="0">
                  <c:v>Luxemburg</c:v>
                </c:pt>
                <c:pt idx="1">
                  <c:v>Németország</c:v>
                </c:pt>
                <c:pt idx="2">
                  <c:v>Európai Szabadalmi Hivatal</c:v>
                </c:pt>
                <c:pt idx="3">
                  <c:v>Franciaország</c:v>
                </c:pt>
                <c:pt idx="4">
                  <c:v>Hollandia</c:v>
                </c:pt>
                <c:pt idx="5">
                  <c:v>Olaszország</c:v>
                </c:pt>
                <c:pt idx="6">
                  <c:v>EU átlag</c:v>
                </c:pt>
                <c:pt idx="7">
                  <c:v>Ausztria</c:v>
                </c:pt>
                <c:pt idx="8">
                  <c:v>Finnország</c:v>
                </c:pt>
                <c:pt idx="9">
                  <c:v>Lengyelország</c:v>
                </c:pt>
                <c:pt idx="10">
                  <c:v>Belgium</c:v>
                </c:pt>
                <c:pt idx="11">
                  <c:v>Svédország</c:v>
                </c:pt>
                <c:pt idx="12">
                  <c:v>Dánia</c:v>
                </c:pt>
                <c:pt idx="13">
                  <c:v>V3 átlag</c:v>
                </c:pt>
                <c:pt idx="14">
                  <c:v>Csehország</c:v>
                </c:pt>
                <c:pt idx="15">
                  <c:v>Lettország</c:v>
                </c:pt>
                <c:pt idx="16">
                  <c:v>Litvánia</c:v>
                </c:pt>
                <c:pt idx="17">
                  <c:v>Bulgária</c:v>
                </c:pt>
                <c:pt idx="18">
                  <c:v>Görögország</c:v>
                </c:pt>
                <c:pt idx="19">
                  <c:v>Málta</c:v>
                </c:pt>
                <c:pt idx="20">
                  <c:v>Románia</c:v>
                </c:pt>
                <c:pt idx="21">
                  <c:v>Szlovákia</c:v>
                </c:pt>
                <c:pt idx="22">
                  <c:v>Portugália</c:v>
                </c:pt>
                <c:pt idx="23">
                  <c:v>Spanyolország</c:v>
                </c:pt>
                <c:pt idx="24">
                  <c:v>Magyarország</c:v>
                </c:pt>
                <c:pt idx="25">
                  <c:v>Írország</c:v>
                </c:pt>
                <c:pt idx="26">
                  <c:v>Észtország</c:v>
                </c:pt>
                <c:pt idx="27">
                  <c:v>Horvátország</c:v>
                </c:pt>
              </c:strCache>
              <c:extLst/>
            </c:strRef>
          </c:cat>
          <c:val>
            <c:numRef>
              <c:f>'IV.10.116 d'!$C$13:$C$40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3468-4270-A3D3-7957D5D2B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29995096"/>
        <c:axId val="629994440"/>
      </c:barChart>
      <c:catAx>
        <c:axId val="632937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2938608"/>
        <c:crosses val="autoZero"/>
        <c:auto val="1"/>
        <c:lblAlgn val="ctr"/>
        <c:lblOffset val="100"/>
        <c:noMultiLvlLbl val="0"/>
      </c:catAx>
      <c:valAx>
        <c:axId val="63293860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2937624"/>
        <c:crosses val="autoZero"/>
        <c:crossBetween val="between"/>
      </c:valAx>
      <c:valAx>
        <c:axId val="629994440"/>
        <c:scaling>
          <c:orientation val="minMax"/>
          <c:max val="3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29995096"/>
        <c:crosses val="max"/>
        <c:crossBetween val="between"/>
      </c:valAx>
      <c:catAx>
        <c:axId val="629995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99944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34544649054721E-2"/>
          <c:y val="6.4641022791403199E-2"/>
          <c:w val="0.89726480416765919"/>
          <c:h val="0.5419503715957404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'IV.10.123 d'!$C$12</c:f>
              <c:strCache>
                <c:ptCount val="1"/>
                <c:pt idx="0">
                  <c:v>Internet hozzáférés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'IV.10.123 d'!$A$13:$A$42</c:f>
              <c:strCache>
                <c:ptCount val="30"/>
                <c:pt idx="0">
                  <c:v>Finnország</c:v>
                </c:pt>
                <c:pt idx="1">
                  <c:v>Dánia</c:v>
                </c:pt>
                <c:pt idx="2">
                  <c:v>Hollandia</c:v>
                </c:pt>
                <c:pt idx="3">
                  <c:v>Észak TOP5</c:v>
                </c:pt>
                <c:pt idx="4">
                  <c:v>Svédország</c:v>
                </c:pt>
                <c:pt idx="5">
                  <c:v>Írország</c:v>
                </c:pt>
                <c:pt idx="6">
                  <c:v>Málta</c:v>
                </c:pt>
                <c:pt idx="7">
                  <c:v>Spanyolország</c:v>
                </c:pt>
                <c:pt idx="8">
                  <c:v>Luxemburg</c:v>
                </c:pt>
                <c:pt idx="9">
                  <c:v>Észtország</c:v>
                </c:pt>
                <c:pt idx="10">
                  <c:v>Ausztria</c:v>
                </c:pt>
                <c:pt idx="11">
                  <c:v>Szlovénia</c:v>
                </c:pt>
                <c:pt idx="12">
                  <c:v>Franciaország</c:v>
                </c:pt>
                <c:pt idx="13">
                  <c:v>Németország</c:v>
                </c:pt>
                <c:pt idx="14">
                  <c:v>Litvánia</c:v>
                </c:pt>
                <c:pt idx="15">
                  <c:v>EU átlag</c:v>
                </c:pt>
                <c:pt idx="16">
                  <c:v>Portugália</c:v>
                </c:pt>
                <c:pt idx="17">
                  <c:v>Belgium</c:v>
                </c:pt>
                <c:pt idx="18">
                  <c:v>Lettország</c:v>
                </c:pt>
                <c:pt idx="19">
                  <c:v>Olaszország</c:v>
                </c:pt>
                <c:pt idx="20">
                  <c:v>Csehország</c:v>
                </c:pt>
                <c:pt idx="21">
                  <c:v>Ciprus</c:v>
                </c:pt>
                <c:pt idx="22">
                  <c:v>Horvátország</c:v>
                </c:pt>
                <c:pt idx="23">
                  <c:v>V3 átlag</c:v>
                </c:pt>
                <c:pt idx="24">
                  <c:v>Magyarország</c:v>
                </c:pt>
                <c:pt idx="25">
                  <c:v>Szlovákia</c:v>
                </c:pt>
                <c:pt idx="26">
                  <c:v>Lengyelország</c:v>
                </c:pt>
                <c:pt idx="27">
                  <c:v>Görögország</c:v>
                </c:pt>
                <c:pt idx="28">
                  <c:v>Bulgária</c:v>
                </c:pt>
                <c:pt idx="29">
                  <c:v>Románia</c:v>
                </c:pt>
              </c:strCache>
            </c:strRef>
          </c:cat>
          <c:val>
            <c:numRef>
              <c:f>'IV.10.123 d'!$C$13:$C$42</c:f>
              <c:numCache>
                <c:formatCode>0.0</c:formatCode>
                <c:ptCount val="30"/>
                <c:pt idx="0">
                  <c:v>15.137</c:v>
                </c:pt>
                <c:pt idx="1">
                  <c:v>19.272324999999999</c:v>
                </c:pt>
                <c:pt idx="2">
                  <c:v>17.525024999999999</c:v>
                </c:pt>
                <c:pt idx="3">
                  <c:v>15.622104999999999</c:v>
                </c:pt>
                <c:pt idx="4">
                  <c:v>15.063700000000001</c:v>
                </c:pt>
                <c:pt idx="5">
                  <c:v>15.384525</c:v>
                </c:pt>
                <c:pt idx="6">
                  <c:v>13.250025000000001</c:v>
                </c:pt>
                <c:pt idx="7">
                  <c:v>17.42755</c:v>
                </c:pt>
                <c:pt idx="8">
                  <c:v>14.82605</c:v>
                </c:pt>
                <c:pt idx="9">
                  <c:v>11.112475</c:v>
                </c:pt>
                <c:pt idx="10">
                  <c:v>14.116375</c:v>
                </c:pt>
                <c:pt idx="11">
                  <c:v>14.974475</c:v>
                </c:pt>
                <c:pt idx="12">
                  <c:v>16.046524999999999</c:v>
                </c:pt>
                <c:pt idx="13">
                  <c:v>16.830249999999999</c:v>
                </c:pt>
                <c:pt idx="14">
                  <c:v>12.338225</c:v>
                </c:pt>
                <c:pt idx="15">
                  <c:v>14.983000000000001</c:v>
                </c:pt>
                <c:pt idx="16">
                  <c:v>12.896750000000001</c:v>
                </c:pt>
                <c:pt idx="17">
                  <c:v>9.9566999999999997</c:v>
                </c:pt>
                <c:pt idx="18">
                  <c:v>12.518625</c:v>
                </c:pt>
                <c:pt idx="19">
                  <c:v>15.306625</c:v>
                </c:pt>
                <c:pt idx="20">
                  <c:v>13.172475</c:v>
                </c:pt>
                <c:pt idx="21">
                  <c:v>14.694050000000001</c:v>
                </c:pt>
                <c:pt idx="22">
                  <c:v>12.014225</c:v>
                </c:pt>
                <c:pt idx="23">
                  <c:v>13.067516666666668</c:v>
                </c:pt>
                <c:pt idx="24">
                  <c:v>14.401075000000001</c:v>
                </c:pt>
                <c:pt idx="25">
                  <c:v>12.4558</c:v>
                </c:pt>
                <c:pt idx="26">
                  <c:v>11.629</c:v>
                </c:pt>
                <c:pt idx="27">
                  <c:v>12.394625</c:v>
                </c:pt>
                <c:pt idx="28">
                  <c:v>12.675775</c:v>
                </c:pt>
                <c:pt idx="29">
                  <c:v>13.806525000000001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5-4D18-83CF-E58B1ED13CE2}"/>
            </c:ext>
          </c:extLst>
        </c:ser>
        <c:ser>
          <c:idx val="0"/>
          <c:order val="2"/>
          <c:tx>
            <c:strRef>
              <c:f>'IV.10.123 d'!$B$12</c:f>
              <c:strCache>
                <c:ptCount val="1"/>
                <c:pt idx="0">
                  <c:v>Munkaerő digitális készségei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'IV.10.123 d'!$A$13:$A$42</c:f>
              <c:strCache>
                <c:ptCount val="30"/>
                <c:pt idx="0">
                  <c:v>Finnország</c:v>
                </c:pt>
                <c:pt idx="1">
                  <c:v>Dánia</c:v>
                </c:pt>
                <c:pt idx="2">
                  <c:v>Hollandia</c:v>
                </c:pt>
                <c:pt idx="3">
                  <c:v>Észak TOP5</c:v>
                </c:pt>
                <c:pt idx="4">
                  <c:v>Svédország</c:v>
                </c:pt>
                <c:pt idx="5">
                  <c:v>Írország</c:v>
                </c:pt>
                <c:pt idx="6">
                  <c:v>Málta</c:v>
                </c:pt>
                <c:pt idx="7">
                  <c:v>Spanyolország</c:v>
                </c:pt>
                <c:pt idx="8">
                  <c:v>Luxemburg</c:v>
                </c:pt>
                <c:pt idx="9">
                  <c:v>Észtország</c:v>
                </c:pt>
                <c:pt idx="10">
                  <c:v>Ausztria</c:v>
                </c:pt>
                <c:pt idx="11">
                  <c:v>Szlovénia</c:v>
                </c:pt>
                <c:pt idx="12">
                  <c:v>Franciaország</c:v>
                </c:pt>
                <c:pt idx="13">
                  <c:v>Németország</c:v>
                </c:pt>
                <c:pt idx="14">
                  <c:v>Litvánia</c:v>
                </c:pt>
                <c:pt idx="15">
                  <c:v>EU átlag</c:v>
                </c:pt>
                <c:pt idx="16">
                  <c:v>Portugália</c:v>
                </c:pt>
                <c:pt idx="17">
                  <c:v>Belgium</c:v>
                </c:pt>
                <c:pt idx="18">
                  <c:v>Lettország</c:v>
                </c:pt>
                <c:pt idx="19">
                  <c:v>Olaszország</c:v>
                </c:pt>
                <c:pt idx="20">
                  <c:v>Csehország</c:v>
                </c:pt>
                <c:pt idx="21">
                  <c:v>Ciprus</c:v>
                </c:pt>
                <c:pt idx="22">
                  <c:v>Horvátország</c:v>
                </c:pt>
                <c:pt idx="23">
                  <c:v>V3 átlag</c:v>
                </c:pt>
                <c:pt idx="24">
                  <c:v>Magyarország</c:v>
                </c:pt>
                <c:pt idx="25">
                  <c:v>Szlovákia</c:v>
                </c:pt>
                <c:pt idx="26">
                  <c:v>Lengyelország</c:v>
                </c:pt>
                <c:pt idx="27">
                  <c:v>Görögország</c:v>
                </c:pt>
                <c:pt idx="28">
                  <c:v>Bulgária</c:v>
                </c:pt>
                <c:pt idx="29">
                  <c:v>Románia</c:v>
                </c:pt>
              </c:strCache>
            </c:strRef>
          </c:cat>
          <c:val>
            <c:numRef>
              <c:f>'IV.10.123 d'!$B$13:$B$42</c:f>
              <c:numCache>
                <c:formatCode>0.0</c:formatCode>
                <c:ptCount val="30"/>
                <c:pt idx="0">
                  <c:v>17.847650000000002</c:v>
                </c:pt>
                <c:pt idx="1">
                  <c:v>14.796675</c:v>
                </c:pt>
                <c:pt idx="2">
                  <c:v>15.781750000000001</c:v>
                </c:pt>
                <c:pt idx="3">
                  <c:v>15.481495000000001</c:v>
                </c:pt>
                <c:pt idx="4">
                  <c:v>15.494350000000001</c:v>
                </c:pt>
                <c:pt idx="5">
                  <c:v>15.660500000000001</c:v>
                </c:pt>
                <c:pt idx="6">
                  <c:v>14.148775000000001</c:v>
                </c:pt>
                <c:pt idx="7">
                  <c:v>12.830575</c:v>
                </c:pt>
                <c:pt idx="8">
                  <c:v>14.443149999999999</c:v>
                </c:pt>
                <c:pt idx="9">
                  <c:v>13.48705</c:v>
                </c:pt>
                <c:pt idx="10">
                  <c:v>12.738</c:v>
                </c:pt>
                <c:pt idx="11">
                  <c:v>11.063000000000001</c:v>
                </c:pt>
                <c:pt idx="12">
                  <c:v>12.467425</c:v>
                </c:pt>
                <c:pt idx="13">
                  <c:v>11.24165</c:v>
                </c:pt>
                <c:pt idx="14">
                  <c:v>10.614800000000001</c:v>
                </c:pt>
                <c:pt idx="15">
                  <c:v>11.436999999999999</c:v>
                </c:pt>
                <c:pt idx="16">
                  <c:v>11.485200000000001</c:v>
                </c:pt>
                <c:pt idx="17">
                  <c:v>12.172750000000001</c:v>
                </c:pt>
                <c:pt idx="18">
                  <c:v>11.033799999999999</c:v>
                </c:pt>
                <c:pt idx="19">
                  <c:v>9.142100000000001</c:v>
                </c:pt>
                <c:pt idx="20">
                  <c:v>11.397475</c:v>
                </c:pt>
                <c:pt idx="21">
                  <c:v>10.4413</c:v>
                </c:pt>
                <c:pt idx="22">
                  <c:v>12.957224999999999</c:v>
                </c:pt>
                <c:pt idx="23">
                  <c:v>10.089066666666666</c:v>
                </c:pt>
                <c:pt idx="24">
                  <c:v>9.61205</c:v>
                </c:pt>
                <c:pt idx="25">
                  <c:v>11.032249999999999</c:v>
                </c:pt>
                <c:pt idx="26">
                  <c:v>9.2576750000000008</c:v>
                </c:pt>
                <c:pt idx="27">
                  <c:v>10.033474999999999</c:v>
                </c:pt>
                <c:pt idx="28">
                  <c:v>8.1475500000000007</c:v>
                </c:pt>
                <c:pt idx="29">
                  <c:v>7.7294249999999991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5-4D18-83CF-E58B1ED13CE2}"/>
            </c:ext>
          </c:extLst>
        </c:ser>
        <c:ser>
          <c:idx val="2"/>
          <c:order val="3"/>
          <c:tx>
            <c:strRef>
              <c:f>'IV.10.123 d'!$D$12</c:f>
              <c:strCache>
                <c:ptCount val="1"/>
                <c:pt idx="0">
                  <c:v>Digitális technológia vállalati integrációja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'IV.10.123 d'!$A$13:$A$42</c:f>
              <c:strCache>
                <c:ptCount val="30"/>
                <c:pt idx="0">
                  <c:v>Finnország</c:v>
                </c:pt>
                <c:pt idx="1">
                  <c:v>Dánia</c:v>
                </c:pt>
                <c:pt idx="2">
                  <c:v>Hollandia</c:v>
                </c:pt>
                <c:pt idx="3">
                  <c:v>Észak TOP5</c:v>
                </c:pt>
                <c:pt idx="4">
                  <c:v>Svédország</c:v>
                </c:pt>
                <c:pt idx="5">
                  <c:v>Írország</c:v>
                </c:pt>
                <c:pt idx="6">
                  <c:v>Málta</c:v>
                </c:pt>
                <c:pt idx="7">
                  <c:v>Spanyolország</c:v>
                </c:pt>
                <c:pt idx="8">
                  <c:v>Luxemburg</c:v>
                </c:pt>
                <c:pt idx="9">
                  <c:v>Észtország</c:v>
                </c:pt>
                <c:pt idx="10">
                  <c:v>Ausztria</c:v>
                </c:pt>
                <c:pt idx="11">
                  <c:v>Szlovénia</c:v>
                </c:pt>
                <c:pt idx="12">
                  <c:v>Franciaország</c:v>
                </c:pt>
                <c:pt idx="13">
                  <c:v>Németország</c:v>
                </c:pt>
                <c:pt idx="14">
                  <c:v>Litvánia</c:v>
                </c:pt>
                <c:pt idx="15">
                  <c:v>EU átlag</c:v>
                </c:pt>
                <c:pt idx="16">
                  <c:v>Portugália</c:v>
                </c:pt>
                <c:pt idx="17">
                  <c:v>Belgium</c:v>
                </c:pt>
                <c:pt idx="18">
                  <c:v>Lettország</c:v>
                </c:pt>
                <c:pt idx="19">
                  <c:v>Olaszország</c:v>
                </c:pt>
                <c:pt idx="20">
                  <c:v>Csehország</c:v>
                </c:pt>
                <c:pt idx="21">
                  <c:v>Ciprus</c:v>
                </c:pt>
                <c:pt idx="22">
                  <c:v>Horvátország</c:v>
                </c:pt>
                <c:pt idx="23">
                  <c:v>V3 átlag</c:v>
                </c:pt>
                <c:pt idx="24">
                  <c:v>Magyarország</c:v>
                </c:pt>
                <c:pt idx="25">
                  <c:v>Szlovákia</c:v>
                </c:pt>
                <c:pt idx="26">
                  <c:v>Lengyelország</c:v>
                </c:pt>
                <c:pt idx="27">
                  <c:v>Görögország</c:v>
                </c:pt>
                <c:pt idx="28">
                  <c:v>Bulgária</c:v>
                </c:pt>
                <c:pt idx="29">
                  <c:v>Románia</c:v>
                </c:pt>
              </c:strCache>
            </c:strRef>
          </c:cat>
          <c:val>
            <c:numRef>
              <c:f>'IV.10.123 d'!$D$13:$D$42</c:f>
              <c:numCache>
                <c:formatCode>0.0</c:formatCode>
                <c:ptCount val="30"/>
                <c:pt idx="0">
                  <c:v>14.771649999999999</c:v>
                </c:pt>
                <c:pt idx="1">
                  <c:v>14.49775</c:v>
                </c:pt>
                <c:pt idx="2">
                  <c:v>13.016325</c:v>
                </c:pt>
                <c:pt idx="3">
                  <c:v>13.092675</c:v>
                </c:pt>
                <c:pt idx="4">
                  <c:v>14.05965</c:v>
                </c:pt>
                <c:pt idx="5">
                  <c:v>10.830724999999999</c:v>
                </c:pt>
                <c:pt idx="6">
                  <c:v>12.0319</c:v>
                </c:pt>
                <c:pt idx="7">
                  <c:v>9.6341000000000001</c:v>
                </c:pt>
                <c:pt idx="8">
                  <c:v>8.7391249999999996</c:v>
                </c:pt>
                <c:pt idx="9">
                  <c:v>9.1180000000000003</c:v>
                </c:pt>
                <c:pt idx="10">
                  <c:v>9.7918249999999993</c:v>
                </c:pt>
                <c:pt idx="11">
                  <c:v>9.9593000000000007</c:v>
                </c:pt>
                <c:pt idx="12">
                  <c:v>7.9773499999999986</c:v>
                </c:pt>
                <c:pt idx="13">
                  <c:v>8.9587500000000002</c:v>
                </c:pt>
                <c:pt idx="14">
                  <c:v>9.3116249999999994</c:v>
                </c:pt>
                <c:pt idx="15">
                  <c:v>9.0186799999999998</c:v>
                </c:pt>
                <c:pt idx="16">
                  <c:v>9.3978249999999992</c:v>
                </c:pt>
                <c:pt idx="17">
                  <c:v>11.989699999999999</c:v>
                </c:pt>
                <c:pt idx="18">
                  <c:v>6.4564250000000003</c:v>
                </c:pt>
                <c:pt idx="19">
                  <c:v>10.185</c:v>
                </c:pt>
                <c:pt idx="20">
                  <c:v>8.4596</c:v>
                </c:pt>
                <c:pt idx="21">
                  <c:v>8.836924999999999</c:v>
                </c:pt>
                <c:pt idx="22">
                  <c:v>9.182500000000001</c:v>
                </c:pt>
                <c:pt idx="23">
                  <c:v>6.5252916666666669</c:v>
                </c:pt>
                <c:pt idx="24">
                  <c:v>5.3961499999999996</c:v>
                </c:pt>
                <c:pt idx="25">
                  <c:v>6.9582000000000006</c:v>
                </c:pt>
                <c:pt idx="26">
                  <c:v>5.7201250000000003</c:v>
                </c:pt>
                <c:pt idx="27">
                  <c:v>6.6566249999999991</c:v>
                </c:pt>
                <c:pt idx="28">
                  <c:v>3.88245</c:v>
                </c:pt>
                <c:pt idx="29">
                  <c:v>3.7881499999999999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5-4D18-83CF-E58B1ED13CE2}"/>
            </c:ext>
          </c:extLst>
        </c:ser>
        <c:ser>
          <c:idx val="3"/>
          <c:order val="4"/>
          <c:tx>
            <c:strRef>
              <c:f>'IV.10.123 d'!$E$12</c:f>
              <c:strCache>
                <c:ptCount val="1"/>
                <c:pt idx="0">
                  <c:v>Digitális közszolgáltatások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'IV.10.123 d'!$A$13:$A$42</c:f>
              <c:strCache>
                <c:ptCount val="30"/>
                <c:pt idx="0">
                  <c:v>Finnország</c:v>
                </c:pt>
                <c:pt idx="1">
                  <c:v>Dánia</c:v>
                </c:pt>
                <c:pt idx="2">
                  <c:v>Hollandia</c:v>
                </c:pt>
                <c:pt idx="3">
                  <c:v>Észak TOP5</c:v>
                </c:pt>
                <c:pt idx="4">
                  <c:v>Svédország</c:v>
                </c:pt>
                <c:pt idx="5">
                  <c:v>Írország</c:v>
                </c:pt>
                <c:pt idx="6">
                  <c:v>Málta</c:v>
                </c:pt>
                <c:pt idx="7">
                  <c:v>Spanyolország</c:v>
                </c:pt>
                <c:pt idx="8">
                  <c:v>Luxemburg</c:v>
                </c:pt>
                <c:pt idx="9">
                  <c:v>Észtország</c:v>
                </c:pt>
                <c:pt idx="10">
                  <c:v>Ausztria</c:v>
                </c:pt>
                <c:pt idx="11">
                  <c:v>Szlovénia</c:v>
                </c:pt>
                <c:pt idx="12">
                  <c:v>Franciaország</c:v>
                </c:pt>
                <c:pt idx="13">
                  <c:v>Németország</c:v>
                </c:pt>
                <c:pt idx="14">
                  <c:v>Litvánia</c:v>
                </c:pt>
                <c:pt idx="15">
                  <c:v>EU átlag</c:v>
                </c:pt>
                <c:pt idx="16">
                  <c:v>Portugália</c:v>
                </c:pt>
                <c:pt idx="17">
                  <c:v>Belgium</c:v>
                </c:pt>
                <c:pt idx="18">
                  <c:v>Lettország</c:v>
                </c:pt>
                <c:pt idx="19">
                  <c:v>Olaszország</c:v>
                </c:pt>
                <c:pt idx="20">
                  <c:v>Csehország</c:v>
                </c:pt>
                <c:pt idx="21">
                  <c:v>Ciprus</c:v>
                </c:pt>
                <c:pt idx="22">
                  <c:v>Horvátország</c:v>
                </c:pt>
                <c:pt idx="23">
                  <c:v>V3 átlag</c:v>
                </c:pt>
                <c:pt idx="24">
                  <c:v>Magyarország</c:v>
                </c:pt>
                <c:pt idx="25">
                  <c:v>Szlovákia</c:v>
                </c:pt>
                <c:pt idx="26">
                  <c:v>Lengyelország</c:v>
                </c:pt>
                <c:pt idx="27">
                  <c:v>Görögország</c:v>
                </c:pt>
                <c:pt idx="28">
                  <c:v>Bulgária</c:v>
                </c:pt>
                <c:pt idx="29">
                  <c:v>Románia</c:v>
                </c:pt>
              </c:strCache>
            </c:strRef>
          </c:cat>
          <c:val>
            <c:numRef>
              <c:f>'IV.10.123 d'!$E$13:$E$42</c:f>
              <c:numCache>
                <c:formatCode>0.0</c:formatCode>
                <c:ptCount val="30"/>
                <c:pt idx="0">
                  <c:v>21.841325000000001</c:v>
                </c:pt>
                <c:pt idx="1">
                  <c:v>20.767074999999998</c:v>
                </c:pt>
                <c:pt idx="2">
                  <c:v>21.046475000000001</c:v>
                </c:pt>
                <c:pt idx="3">
                  <c:v>21.411000000000001</c:v>
                </c:pt>
                <c:pt idx="4">
                  <c:v>20.605325000000001</c:v>
                </c:pt>
                <c:pt idx="5">
                  <c:v>20.862525000000002</c:v>
                </c:pt>
                <c:pt idx="6">
                  <c:v>21.451799999999999</c:v>
                </c:pt>
                <c:pt idx="7">
                  <c:v>20.880324999999999</c:v>
                </c:pt>
                <c:pt idx="8">
                  <c:v>20.8431</c:v>
                </c:pt>
                <c:pt idx="9">
                  <c:v>22.794799999999999</c:v>
                </c:pt>
                <c:pt idx="10">
                  <c:v>18.029475000000001</c:v>
                </c:pt>
                <c:pt idx="11">
                  <c:v>17.373650000000001</c:v>
                </c:pt>
                <c:pt idx="12">
                  <c:v>16.837824999999999</c:v>
                </c:pt>
                <c:pt idx="13">
                  <c:v>15.852349999999999</c:v>
                </c:pt>
                <c:pt idx="14">
                  <c:v>20.449750000000002</c:v>
                </c:pt>
                <c:pt idx="15">
                  <c:v>16.836600000000001</c:v>
                </c:pt>
                <c:pt idx="16">
                  <c:v>16.976849999999999</c:v>
                </c:pt>
                <c:pt idx="17">
                  <c:v>16.18825</c:v>
                </c:pt>
                <c:pt idx="18">
                  <c:v>19.701875000000001</c:v>
                </c:pt>
                <c:pt idx="19">
                  <c:v>14.620025</c:v>
                </c:pt>
                <c:pt idx="20">
                  <c:v>16.113975</c:v>
                </c:pt>
                <c:pt idx="21">
                  <c:v>14.379925</c:v>
                </c:pt>
                <c:pt idx="22">
                  <c:v>13.392225</c:v>
                </c:pt>
                <c:pt idx="23">
                  <c:v>14.801666666666668</c:v>
                </c:pt>
                <c:pt idx="24">
                  <c:v>14.350350000000001</c:v>
                </c:pt>
                <c:pt idx="25">
                  <c:v>12.99945</c:v>
                </c:pt>
                <c:pt idx="26">
                  <c:v>13.940675000000001</c:v>
                </c:pt>
                <c:pt idx="27">
                  <c:v>9.8463999999999992</c:v>
                </c:pt>
                <c:pt idx="28">
                  <c:v>12.974125000000001</c:v>
                </c:pt>
                <c:pt idx="29">
                  <c:v>5.2608250000000014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5-4D18-83CF-E58B1ED13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6680144"/>
        <c:axId val="616680472"/>
      </c:barChart>
      <c:barChart>
        <c:barDir val="col"/>
        <c:grouping val="stacked"/>
        <c:varyColors val="0"/>
        <c:ser>
          <c:idx val="5"/>
          <c:order val="0"/>
          <c:tx>
            <c:strRef>
              <c:f>'IV.10.123 d'!$F$12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'IV.10.123 d'!$A$13:$A$42</c:f>
              <c:strCache>
                <c:ptCount val="30"/>
                <c:pt idx="0">
                  <c:v>Finnország</c:v>
                </c:pt>
                <c:pt idx="1">
                  <c:v>Dánia</c:v>
                </c:pt>
                <c:pt idx="2">
                  <c:v>Hollandia</c:v>
                </c:pt>
                <c:pt idx="3">
                  <c:v>Észak TOP5</c:v>
                </c:pt>
                <c:pt idx="4">
                  <c:v>Svédország</c:v>
                </c:pt>
                <c:pt idx="5">
                  <c:v>Írország</c:v>
                </c:pt>
                <c:pt idx="6">
                  <c:v>Málta</c:v>
                </c:pt>
                <c:pt idx="7">
                  <c:v>Spanyolország</c:v>
                </c:pt>
                <c:pt idx="8">
                  <c:v>Luxemburg</c:v>
                </c:pt>
                <c:pt idx="9">
                  <c:v>Észtország</c:v>
                </c:pt>
                <c:pt idx="10">
                  <c:v>Ausztria</c:v>
                </c:pt>
                <c:pt idx="11">
                  <c:v>Szlovénia</c:v>
                </c:pt>
                <c:pt idx="12">
                  <c:v>Franciaország</c:v>
                </c:pt>
                <c:pt idx="13">
                  <c:v>Németország</c:v>
                </c:pt>
                <c:pt idx="14">
                  <c:v>Litvánia</c:v>
                </c:pt>
                <c:pt idx="15">
                  <c:v>EU átlag</c:v>
                </c:pt>
                <c:pt idx="16">
                  <c:v>Portugália</c:v>
                </c:pt>
                <c:pt idx="17">
                  <c:v>Belgium</c:v>
                </c:pt>
                <c:pt idx="18">
                  <c:v>Lettország</c:v>
                </c:pt>
                <c:pt idx="19">
                  <c:v>Olaszország</c:v>
                </c:pt>
                <c:pt idx="20">
                  <c:v>Csehország</c:v>
                </c:pt>
                <c:pt idx="21">
                  <c:v>Ciprus</c:v>
                </c:pt>
                <c:pt idx="22">
                  <c:v>Horvátország</c:v>
                </c:pt>
                <c:pt idx="23">
                  <c:v>V3 átlag</c:v>
                </c:pt>
                <c:pt idx="24">
                  <c:v>Magyarország</c:v>
                </c:pt>
                <c:pt idx="25">
                  <c:v>Szlovákia</c:v>
                </c:pt>
                <c:pt idx="26">
                  <c:v>Lengyelország</c:v>
                </c:pt>
                <c:pt idx="27">
                  <c:v>Görögország</c:v>
                </c:pt>
                <c:pt idx="28">
                  <c:v>Bulgária</c:v>
                </c:pt>
                <c:pt idx="29">
                  <c:v>Románia</c:v>
                </c:pt>
              </c:strCache>
            </c:strRef>
          </c:cat>
          <c:val>
            <c:numRef>
              <c:f>'IV.10.123 d'!$F$13:$F$42</c:f>
              <c:numCache>
                <c:formatCode>0</c:formatCode>
                <c:ptCount val="30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5-4D18-83CF-E58B1ED13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805512"/>
        <c:axId val="576804528"/>
      </c:barChart>
      <c:catAx>
        <c:axId val="61668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6680472"/>
        <c:crosses val="autoZero"/>
        <c:auto val="1"/>
        <c:lblAlgn val="ctr"/>
        <c:lblOffset val="100"/>
        <c:noMultiLvlLbl val="0"/>
      </c:catAx>
      <c:valAx>
        <c:axId val="61668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6680144"/>
        <c:crosses val="autoZero"/>
        <c:crossBetween val="between"/>
      </c:valAx>
      <c:valAx>
        <c:axId val="576804528"/>
        <c:scaling>
          <c:orientation val="minMax"/>
          <c:max val="8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805512"/>
        <c:crosses val="max"/>
        <c:crossBetween val="between"/>
      </c:valAx>
      <c:catAx>
        <c:axId val="576805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68045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8323302112722857"/>
          <c:w val="0.99867482133646301"/>
          <c:h val="0.11676697887277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68DEE-B214-4877-8402-4647765CC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C8D61C1-11C0-4963-BC92-CE8AABBF0EDF}">
      <dgm:prSet phldrT="[Text]" custT="1"/>
      <dgm:spPr/>
      <dgm:t>
        <a:bodyPr lIns="720000"/>
        <a:lstStyle/>
        <a:p>
          <a:r>
            <a:rPr lang="hu-HU" sz="2000" b="1" dirty="0"/>
            <a:t>A 2020-as évtized elejének válságai még inkább felértékelték a gazdaság kínálati oldalát javító és rugalmasabbá tevő versenyképességi politikát.</a:t>
          </a:r>
        </a:p>
      </dgm:t>
    </dgm:pt>
    <dgm:pt modelId="{2149F509-EBB5-4358-B0D5-47C5885A64F4}" type="parTrans" cxnId="{21A89FD5-CF98-490C-A691-F48C29E9682F}">
      <dgm:prSet/>
      <dgm:spPr/>
      <dgm:t>
        <a:bodyPr/>
        <a:lstStyle/>
        <a:p>
          <a:endParaRPr lang="hu-HU" sz="1600"/>
        </a:p>
      </dgm:t>
    </dgm:pt>
    <dgm:pt modelId="{97FB62D9-23C0-4088-B89C-DB1DB26EC1ED}" type="sibTrans" cxnId="{21A89FD5-CF98-490C-A691-F48C29E9682F}">
      <dgm:prSet/>
      <dgm:spPr/>
      <dgm:t>
        <a:bodyPr/>
        <a:lstStyle/>
        <a:p>
          <a:endParaRPr lang="hu-HU" sz="1600"/>
        </a:p>
      </dgm:t>
    </dgm:pt>
    <dgm:pt modelId="{749940C9-2769-4F91-99F0-27986CAA3E37}">
      <dgm:prSet phldrT="[Text]" custT="1"/>
      <dgm:spPr/>
      <dgm:t>
        <a:bodyPr lIns="720000"/>
        <a:lstStyle/>
        <a:p>
          <a:r>
            <a:rPr lang="hu-HU" sz="2000" b="1" dirty="0"/>
            <a:t>A 2019-ben 330 pontban közzétett javaslatok átlagos (súlyozott) megvalósulása 46 százalékon áll.</a:t>
          </a:r>
        </a:p>
      </dgm:t>
    </dgm:pt>
    <dgm:pt modelId="{B55B0C9D-F225-469F-8931-3DDFE43C028D}" type="parTrans" cxnId="{AA325EB8-CB09-45B2-AC2C-05F36FC1A26A}">
      <dgm:prSet/>
      <dgm:spPr/>
      <dgm:t>
        <a:bodyPr/>
        <a:lstStyle/>
        <a:p>
          <a:endParaRPr lang="hu-HU" sz="1600"/>
        </a:p>
      </dgm:t>
    </dgm:pt>
    <dgm:pt modelId="{2E8FC45D-72B1-4813-AF73-EBF73D0F271A}" type="sibTrans" cxnId="{AA325EB8-CB09-45B2-AC2C-05F36FC1A26A}">
      <dgm:prSet/>
      <dgm:spPr/>
      <dgm:t>
        <a:bodyPr/>
        <a:lstStyle/>
        <a:p>
          <a:endParaRPr lang="hu-HU" sz="1600"/>
        </a:p>
      </dgm:t>
    </dgm:pt>
    <dgm:pt modelId="{98881DB7-0834-485D-BC86-ECC0FA2E8533}">
      <dgm:prSet custT="1"/>
      <dgm:spPr/>
      <dgm:t>
        <a:bodyPr/>
        <a:lstStyle/>
        <a:p>
          <a:r>
            <a:rPr lang="hu-HU" sz="2000" b="1" dirty="0">
              <a:solidFill>
                <a:schemeClr val="bg1"/>
              </a:solidFill>
            </a:rPr>
            <a:t>Folyamatos, de lelassult ütemű az előrehaladás.</a:t>
          </a:r>
          <a:r>
            <a:rPr lang="hu-HU" sz="2000" b="1" dirty="0"/>
            <a:t> Másfél év alatt 4 százalékpontos előrelépés.</a:t>
          </a:r>
          <a:endParaRPr lang="hu-HU" sz="2000" b="1" dirty="0">
            <a:solidFill>
              <a:schemeClr val="bg1"/>
            </a:solidFill>
          </a:endParaRPr>
        </a:p>
      </dgm:t>
    </dgm:pt>
    <dgm:pt modelId="{C038B7CA-846E-493E-AABC-8AE4A5001AD7}" type="parTrans" cxnId="{52D5B2BC-481B-4765-A787-9DB48CB43411}">
      <dgm:prSet/>
      <dgm:spPr/>
      <dgm:t>
        <a:bodyPr/>
        <a:lstStyle/>
        <a:p>
          <a:endParaRPr lang="hu-HU"/>
        </a:p>
      </dgm:t>
    </dgm:pt>
    <dgm:pt modelId="{BA7388BA-2052-481B-8CC3-E61813B6A38C}" type="sibTrans" cxnId="{52D5B2BC-481B-4765-A787-9DB48CB43411}">
      <dgm:prSet/>
      <dgm:spPr/>
      <dgm:t>
        <a:bodyPr/>
        <a:lstStyle/>
        <a:p>
          <a:endParaRPr lang="hu-HU"/>
        </a:p>
      </dgm:t>
    </dgm:pt>
    <dgm:pt modelId="{AD0DE7F3-8C72-4839-986D-38DD1F636824}" type="pres">
      <dgm:prSet presAssocID="{1FC68DEE-B214-4877-8402-4647765CC3BC}" presName="Name0" presStyleCnt="0">
        <dgm:presLayoutVars>
          <dgm:chMax val="7"/>
          <dgm:chPref val="7"/>
          <dgm:dir/>
        </dgm:presLayoutVars>
      </dgm:prSet>
      <dgm:spPr/>
    </dgm:pt>
    <dgm:pt modelId="{816DFDBB-2731-49C3-86FC-12A82A283A0A}" type="pres">
      <dgm:prSet presAssocID="{1FC68DEE-B214-4877-8402-4647765CC3BC}" presName="Name1" presStyleCnt="0"/>
      <dgm:spPr/>
    </dgm:pt>
    <dgm:pt modelId="{7892629A-06E7-4B6E-8E7A-29D24E666B38}" type="pres">
      <dgm:prSet presAssocID="{1FC68DEE-B214-4877-8402-4647765CC3BC}" presName="cycle" presStyleCnt="0"/>
      <dgm:spPr/>
    </dgm:pt>
    <dgm:pt modelId="{E4C742DD-21CF-48F1-B97B-FF89965748FE}" type="pres">
      <dgm:prSet presAssocID="{1FC68DEE-B214-4877-8402-4647765CC3BC}" presName="srcNode" presStyleLbl="node1" presStyleIdx="0" presStyleCnt="3"/>
      <dgm:spPr/>
    </dgm:pt>
    <dgm:pt modelId="{ABDC5BE9-83FB-479B-8E39-34896C07FECD}" type="pres">
      <dgm:prSet presAssocID="{1FC68DEE-B214-4877-8402-4647765CC3BC}" presName="conn" presStyleLbl="parChTrans1D2" presStyleIdx="0" presStyleCnt="1"/>
      <dgm:spPr/>
    </dgm:pt>
    <dgm:pt modelId="{E193F676-419D-4741-B56F-96496F84EDCC}" type="pres">
      <dgm:prSet presAssocID="{1FC68DEE-B214-4877-8402-4647765CC3BC}" presName="extraNode" presStyleLbl="node1" presStyleIdx="0" presStyleCnt="3"/>
      <dgm:spPr/>
    </dgm:pt>
    <dgm:pt modelId="{B461E3E5-B6B4-4D19-B7F7-BD4A2B6A4133}" type="pres">
      <dgm:prSet presAssocID="{1FC68DEE-B214-4877-8402-4647765CC3BC}" presName="dstNode" presStyleLbl="node1" presStyleIdx="0" presStyleCnt="3"/>
      <dgm:spPr/>
    </dgm:pt>
    <dgm:pt modelId="{197007E3-F248-4579-A086-83E764C51366}" type="pres">
      <dgm:prSet presAssocID="{0C8D61C1-11C0-4963-BC92-CE8AABBF0EDF}" presName="text_1" presStyleLbl="node1" presStyleIdx="0" presStyleCnt="3" custScaleY="124187">
        <dgm:presLayoutVars>
          <dgm:bulletEnabled val="1"/>
        </dgm:presLayoutVars>
      </dgm:prSet>
      <dgm:spPr/>
    </dgm:pt>
    <dgm:pt modelId="{1A220248-73EC-4540-B9C4-6FE68CDB0B3B}" type="pres">
      <dgm:prSet presAssocID="{0C8D61C1-11C0-4963-BC92-CE8AABBF0EDF}" presName="accent_1" presStyleCnt="0"/>
      <dgm:spPr/>
    </dgm:pt>
    <dgm:pt modelId="{3661FC89-590E-4F82-A433-46BD682A25EB}" type="pres">
      <dgm:prSet presAssocID="{0C8D61C1-11C0-4963-BC92-CE8AABBF0EDF}" presName="accentRepeatNode" presStyleLbl="solidFgAcc1" presStyleIdx="0" presStyleCnt="3"/>
      <dgm:spPr/>
    </dgm:pt>
    <dgm:pt modelId="{8D3A51A8-368E-4681-950F-66F7962BAC32}" type="pres">
      <dgm:prSet presAssocID="{749940C9-2769-4F91-99F0-27986CAA3E37}" presName="text_2" presStyleLbl="node1" presStyleIdx="1" presStyleCnt="3" custScaleY="124180">
        <dgm:presLayoutVars>
          <dgm:bulletEnabled val="1"/>
        </dgm:presLayoutVars>
      </dgm:prSet>
      <dgm:spPr/>
    </dgm:pt>
    <dgm:pt modelId="{F8497955-E05B-4497-9718-8E8002546645}" type="pres">
      <dgm:prSet presAssocID="{749940C9-2769-4F91-99F0-27986CAA3E37}" presName="accent_2" presStyleCnt="0"/>
      <dgm:spPr/>
    </dgm:pt>
    <dgm:pt modelId="{4AF33A76-4797-40D4-8EC2-8643D4382071}" type="pres">
      <dgm:prSet presAssocID="{749940C9-2769-4F91-99F0-27986CAA3E37}" presName="accentRepeatNode" presStyleLbl="solidFgAcc1" presStyleIdx="1" presStyleCnt="3"/>
      <dgm:spPr/>
    </dgm:pt>
    <dgm:pt modelId="{6FA28290-E883-4B93-B37F-2D4427B85350}" type="pres">
      <dgm:prSet presAssocID="{98881DB7-0834-485D-BC86-ECC0FA2E8533}" presName="text_3" presStyleLbl="node1" presStyleIdx="2" presStyleCnt="3">
        <dgm:presLayoutVars>
          <dgm:bulletEnabled val="1"/>
        </dgm:presLayoutVars>
      </dgm:prSet>
      <dgm:spPr/>
    </dgm:pt>
    <dgm:pt modelId="{14F8D95C-A1B1-45F5-8F41-8E479D3071CD}" type="pres">
      <dgm:prSet presAssocID="{98881DB7-0834-485D-BC86-ECC0FA2E8533}" presName="accent_3" presStyleCnt="0"/>
      <dgm:spPr/>
    </dgm:pt>
    <dgm:pt modelId="{7E66D94C-8296-4C63-A341-44467C0E1582}" type="pres">
      <dgm:prSet presAssocID="{98881DB7-0834-485D-BC86-ECC0FA2E8533}" presName="accentRepeatNode" presStyleLbl="solidFgAcc1" presStyleIdx="2" presStyleCnt="3"/>
      <dgm:spPr/>
    </dgm:pt>
  </dgm:ptLst>
  <dgm:cxnLst>
    <dgm:cxn modelId="{78729805-AE2C-434E-AE7D-1624B880444C}" type="presOf" srcId="{1FC68DEE-B214-4877-8402-4647765CC3BC}" destId="{AD0DE7F3-8C72-4839-986D-38DD1F636824}" srcOrd="0" destOrd="0" presId="urn:microsoft.com/office/officeart/2008/layout/VerticalCurvedList"/>
    <dgm:cxn modelId="{1BC4AE1D-EEA8-4150-A7A7-BF742320F2AD}" type="presOf" srcId="{98881DB7-0834-485D-BC86-ECC0FA2E8533}" destId="{6FA28290-E883-4B93-B37F-2D4427B85350}" srcOrd="0" destOrd="0" presId="urn:microsoft.com/office/officeart/2008/layout/VerticalCurvedList"/>
    <dgm:cxn modelId="{ABE48571-29FF-48AF-95D6-F0C0F5E052B1}" type="presOf" srcId="{0C8D61C1-11C0-4963-BC92-CE8AABBF0EDF}" destId="{197007E3-F248-4579-A086-83E764C51366}" srcOrd="0" destOrd="0" presId="urn:microsoft.com/office/officeart/2008/layout/VerticalCurvedList"/>
    <dgm:cxn modelId="{9D4E0193-3719-449B-A2EE-F7DF820FAAC9}" type="presOf" srcId="{749940C9-2769-4F91-99F0-27986CAA3E37}" destId="{8D3A51A8-368E-4681-950F-66F7962BAC32}" srcOrd="0" destOrd="0" presId="urn:microsoft.com/office/officeart/2008/layout/VerticalCurvedList"/>
    <dgm:cxn modelId="{AA325EB8-CB09-45B2-AC2C-05F36FC1A26A}" srcId="{1FC68DEE-B214-4877-8402-4647765CC3BC}" destId="{749940C9-2769-4F91-99F0-27986CAA3E37}" srcOrd="1" destOrd="0" parTransId="{B55B0C9D-F225-469F-8931-3DDFE43C028D}" sibTransId="{2E8FC45D-72B1-4813-AF73-EBF73D0F271A}"/>
    <dgm:cxn modelId="{52D5B2BC-481B-4765-A787-9DB48CB43411}" srcId="{1FC68DEE-B214-4877-8402-4647765CC3BC}" destId="{98881DB7-0834-485D-BC86-ECC0FA2E8533}" srcOrd="2" destOrd="0" parTransId="{C038B7CA-846E-493E-AABC-8AE4A5001AD7}" sibTransId="{BA7388BA-2052-481B-8CC3-E61813B6A38C}"/>
    <dgm:cxn modelId="{21A89FD5-CF98-490C-A691-F48C29E9682F}" srcId="{1FC68DEE-B214-4877-8402-4647765CC3BC}" destId="{0C8D61C1-11C0-4963-BC92-CE8AABBF0EDF}" srcOrd="0" destOrd="0" parTransId="{2149F509-EBB5-4358-B0D5-47C5885A64F4}" sibTransId="{97FB62D9-23C0-4088-B89C-DB1DB26EC1ED}"/>
    <dgm:cxn modelId="{FB3055EF-002C-4AAC-8516-7111A3740336}" type="presOf" srcId="{97FB62D9-23C0-4088-B89C-DB1DB26EC1ED}" destId="{ABDC5BE9-83FB-479B-8E39-34896C07FECD}" srcOrd="0" destOrd="0" presId="urn:microsoft.com/office/officeart/2008/layout/VerticalCurvedList"/>
    <dgm:cxn modelId="{9EF20294-23E5-4D35-B570-0738EAB3C3EB}" type="presParOf" srcId="{AD0DE7F3-8C72-4839-986D-38DD1F636824}" destId="{816DFDBB-2731-49C3-86FC-12A82A283A0A}" srcOrd="0" destOrd="0" presId="urn:microsoft.com/office/officeart/2008/layout/VerticalCurvedList"/>
    <dgm:cxn modelId="{284F2996-BFCE-412C-98BA-D83F1B3F68CD}" type="presParOf" srcId="{816DFDBB-2731-49C3-86FC-12A82A283A0A}" destId="{7892629A-06E7-4B6E-8E7A-29D24E666B38}" srcOrd="0" destOrd="0" presId="urn:microsoft.com/office/officeart/2008/layout/VerticalCurvedList"/>
    <dgm:cxn modelId="{B4F34391-95A6-463E-B40B-F53F0FC6AA81}" type="presParOf" srcId="{7892629A-06E7-4B6E-8E7A-29D24E666B38}" destId="{E4C742DD-21CF-48F1-B97B-FF89965748FE}" srcOrd="0" destOrd="0" presId="urn:microsoft.com/office/officeart/2008/layout/VerticalCurvedList"/>
    <dgm:cxn modelId="{58F02024-4FC9-4886-A9C5-FC2BF3055250}" type="presParOf" srcId="{7892629A-06E7-4B6E-8E7A-29D24E666B38}" destId="{ABDC5BE9-83FB-479B-8E39-34896C07FECD}" srcOrd="1" destOrd="0" presId="urn:microsoft.com/office/officeart/2008/layout/VerticalCurvedList"/>
    <dgm:cxn modelId="{ECF8C699-3560-48E9-84C4-B36A1AC6AC3D}" type="presParOf" srcId="{7892629A-06E7-4B6E-8E7A-29D24E666B38}" destId="{E193F676-419D-4741-B56F-96496F84EDCC}" srcOrd="2" destOrd="0" presId="urn:microsoft.com/office/officeart/2008/layout/VerticalCurvedList"/>
    <dgm:cxn modelId="{2BB7F1ED-B5AA-42C4-A635-1B3556BB0002}" type="presParOf" srcId="{7892629A-06E7-4B6E-8E7A-29D24E666B38}" destId="{B461E3E5-B6B4-4D19-B7F7-BD4A2B6A4133}" srcOrd="3" destOrd="0" presId="urn:microsoft.com/office/officeart/2008/layout/VerticalCurvedList"/>
    <dgm:cxn modelId="{75B9CB9F-9BAA-4F28-A364-F212C586E24D}" type="presParOf" srcId="{816DFDBB-2731-49C3-86FC-12A82A283A0A}" destId="{197007E3-F248-4579-A086-83E764C51366}" srcOrd="1" destOrd="0" presId="urn:microsoft.com/office/officeart/2008/layout/VerticalCurvedList"/>
    <dgm:cxn modelId="{34019F77-CF3D-4AF4-9E97-3552A78CBC8A}" type="presParOf" srcId="{816DFDBB-2731-49C3-86FC-12A82A283A0A}" destId="{1A220248-73EC-4540-B9C4-6FE68CDB0B3B}" srcOrd="2" destOrd="0" presId="urn:microsoft.com/office/officeart/2008/layout/VerticalCurvedList"/>
    <dgm:cxn modelId="{924FD38E-6DCD-4433-9570-2F8E99DDD161}" type="presParOf" srcId="{1A220248-73EC-4540-B9C4-6FE68CDB0B3B}" destId="{3661FC89-590E-4F82-A433-46BD682A25EB}" srcOrd="0" destOrd="0" presId="urn:microsoft.com/office/officeart/2008/layout/VerticalCurvedList"/>
    <dgm:cxn modelId="{C95D78CF-5C78-47B1-BF41-4C45BEB61223}" type="presParOf" srcId="{816DFDBB-2731-49C3-86FC-12A82A283A0A}" destId="{8D3A51A8-368E-4681-950F-66F7962BAC32}" srcOrd="3" destOrd="0" presId="urn:microsoft.com/office/officeart/2008/layout/VerticalCurvedList"/>
    <dgm:cxn modelId="{9EAB6F28-FCED-46AD-95A0-27B8484F8995}" type="presParOf" srcId="{816DFDBB-2731-49C3-86FC-12A82A283A0A}" destId="{F8497955-E05B-4497-9718-8E8002546645}" srcOrd="4" destOrd="0" presId="urn:microsoft.com/office/officeart/2008/layout/VerticalCurvedList"/>
    <dgm:cxn modelId="{2CDF5644-8304-467F-B35C-609EF2062CB8}" type="presParOf" srcId="{F8497955-E05B-4497-9718-8E8002546645}" destId="{4AF33A76-4797-40D4-8EC2-8643D4382071}" srcOrd="0" destOrd="0" presId="urn:microsoft.com/office/officeart/2008/layout/VerticalCurvedList"/>
    <dgm:cxn modelId="{B65670F5-92A2-4888-8B0B-BFD69C8E0188}" type="presParOf" srcId="{816DFDBB-2731-49C3-86FC-12A82A283A0A}" destId="{6FA28290-E883-4B93-B37F-2D4427B85350}" srcOrd="5" destOrd="0" presId="urn:microsoft.com/office/officeart/2008/layout/VerticalCurvedList"/>
    <dgm:cxn modelId="{E90936A7-94DA-4BF3-B74B-277B1D733AC9}" type="presParOf" srcId="{816DFDBB-2731-49C3-86FC-12A82A283A0A}" destId="{14F8D95C-A1B1-45F5-8F41-8E479D3071CD}" srcOrd="6" destOrd="0" presId="urn:microsoft.com/office/officeart/2008/layout/VerticalCurvedList"/>
    <dgm:cxn modelId="{0A71D28E-271B-49A9-8273-9E5867ACD8AF}" type="presParOf" srcId="{14F8D95C-A1B1-45F5-8F41-8E479D3071CD}" destId="{7E66D94C-8296-4C63-A341-44467C0E15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5BE9-83FB-479B-8E39-34896C07FECD}">
      <dsp:nvSpPr>
        <dsp:cNvPr id="0" name=""/>
        <dsp:cNvSpPr/>
      </dsp:nvSpPr>
      <dsp:spPr>
        <a:xfrm>
          <a:off x="-5645873" y="-864415"/>
          <a:ext cx="6723105" cy="6723105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007E3-F248-4579-A086-83E764C51366}">
      <dsp:nvSpPr>
        <dsp:cNvPr id="0" name=""/>
        <dsp:cNvSpPr/>
      </dsp:nvSpPr>
      <dsp:spPr>
        <a:xfrm>
          <a:off x="693205" y="378630"/>
          <a:ext cx="4935500" cy="12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A 2020-as évtized elejének válságai még inkább felértékelték a gazdaság kínálati oldalát javító és rugalmasabbá tevő versenyképességi politikát.</a:t>
          </a:r>
        </a:p>
      </dsp:txBody>
      <dsp:txXfrm>
        <a:off x="693205" y="378630"/>
        <a:ext cx="4935500" cy="1240448"/>
      </dsp:txXfrm>
    </dsp:sp>
    <dsp:sp modelId="{3661FC89-590E-4F82-A433-46BD682A25EB}">
      <dsp:nvSpPr>
        <dsp:cNvPr id="0" name=""/>
        <dsp:cNvSpPr/>
      </dsp:nvSpPr>
      <dsp:spPr>
        <a:xfrm>
          <a:off x="68920" y="374570"/>
          <a:ext cx="1248568" cy="1248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A51A8-368E-4681-950F-66F7962BAC32}">
      <dsp:nvSpPr>
        <dsp:cNvPr id="0" name=""/>
        <dsp:cNvSpPr/>
      </dsp:nvSpPr>
      <dsp:spPr>
        <a:xfrm>
          <a:off x="1056289" y="1876948"/>
          <a:ext cx="4572416" cy="1240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A 2019-ben 330 pontban közzétett javaslatok átlagos (súlyozott) megvalósulása 46 százalékon áll.</a:t>
          </a:r>
        </a:p>
      </dsp:txBody>
      <dsp:txXfrm>
        <a:off x="1056289" y="1876948"/>
        <a:ext cx="4572416" cy="1240378"/>
      </dsp:txXfrm>
    </dsp:sp>
    <dsp:sp modelId="{4AF33A76-4797-40D4-8EC2-8643D4382071}">
      <dsp:nvSpPr>
        <dsp:cNvPr id="0" name=""/>
        <dsp:cNvSpPr/>
      </dsp:nvSpPr>
      <dsp:spPr>
        <a:xfrm>
          <a:off x="432004" y="1872853"/>
          <a:ext cx="1248568" cy="1248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8290-E883-4B93-B37F-2D4427B85350}">
      <dsp:nvSpPr>
        <dsp:cNvPr id="0" name=""/>
        <dsp:cNvSpPr/>
      </dsp:nvSpPr>
      <dsp:spPr>
        <a:xfrm>
          <a:off x="693205" y="3495992"/>
          <a:ext cx="4935500" cy="99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1"/>
              </a:solidFill>
            </a:rPr>
            <a:t>Folyamatos, de lelassult ütemű az előrehaladás.</a:t>
          </a:r>
          <a:r>
            <a:rPr lang="hu-HU" sz="2000" b="1" kern="1200" dirty="0"/>
            <a:t> Másfél év alatt 4 százalékpontos előrelépés.</a:t>
          </a:r>
          <a:endParaRPr lang="hu-HU" sz="2000" b="1" kern="1200" dirty="0">
            <a:solidFill>
              <a:schemeClr val="bg1"/>
            </a:solidFill>
          </a:endParaRPr>
        </a:p>
      </dsp:txBody>
      <dsp:txXfrm>
        <a:off x="693205" y="3495992"/>
        <a:ext cx="4935500" cy="998855"/>
      </dsp:txXfrm>
    </dsp:sp>
    <dsp:sp modelId="{7E66D94C-8296-4C63-A341-44467C0E1582}">
      <dsp:nvSpPr>
        <dsp:cNvPr id="0" name=""/>
        <dsp:cNvSpPr/>
      </dsp:nvSpPr>
      <dsp:spPr>
        <a:xfrm>
          <a:off x="68920" y="3371135"/>
          <a:ext cx="1248568" cy="1248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0.55243</cdr:x>
      <cdr:y>0.30678</cdr:y>
    </cdr:from>
    <cdr:to>
      <cdr:x>0.72576</cdr:x>
      <cdr:y>0.42067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4252EF1B-8C4A-174F-2072-82A8DA9D1C9F}"/>
            </a:ext>
          </a:extLst>
        </cdr:cNvPr>
        <cdr:cNvSpPr txBox="1"/>
      </cdr:nvSpPr>
      <cdr:spPr>
        <a:xfrm xmlns:a="http://schemas.openxmlformats.org/drawingml/2006/main">
          <a:off x="3977517" y="1435746"/>
          <a:ext cx="1247976" cy="533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bg1"/>
              </a:solidFill>
            </a:rPr>
            <a:t>+8%</a:t>
          </a:r>
        </a:p>
      </cdr:txBody>
    </cdr:sp>
  </cdr:relSizeAnchor>
  <cdr:relSizeAnchor xmlns:cdr="http://schemas.openxmlformats.org/drawingml/2006/chartDrawing">
    <cdr:from>
      <cdr:x>0.78023</cdr:x>
      <cdr:y>0.21282</cdr:y>
    </cdr:from>
    <cdr:to>
      <cdr:x>0.95356</cdr:x>
      <cdr:y>0.32671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4252EF1B-8C4A-174F-2072-82A8DA9D1C9F}"/>
            </a:ext>
          </a:extLst>
        </cdr:cNvPr>
        <cdr:cNvSpPr txBox="1"/>
      </cdr:nvSpPr>
      <cdr:spPr>
        <a:xfrm xmlns:a="http://schemas.openxmlformats.org/drawingml/2006/main">
          <a:off x="5617626" y="995993"/>
          <a:ext cx="1247976" cy="533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bg1"/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0.1126</cdr:x>
      <cdr:y>0.08884</cdr:y>
    </cdr:from>
    <cdr:to>
      <cdr:x>0.23858</cdr:x>
      <cdr:y>0.19383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F13C968F-13BD-B327-4A9A-D786BB76F654}"/>
            </a:ext>
          </a:extLst>
        </cdr:cNvPr>
        <cdr:cNvSpPr/>
      </cdr:nvSpPr>
      <cdr:spPr>
        <a:xfrm xmlns:a="http://schemas.openxmlformats.org/drawingml/2006/main">
          <a:off x="810752" y="423968"/>
          <a:ext cx="907056" cy="50103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hu-HU" sz="2000" b="1" dirty="0"/>
            <a:t>22%</a:t>
          </a:r>
        </a:p>
      </cdr:txBody>
    </cdr:sp>
  </cdr:relSizeAnchor>
  <cdr:relSizeAnchor xmlns:cdr="http://schemas.openxmlformats.org/drawingml/2006/chartDrawing">
    <cdr:from>
      <cdr:x>0.57222</cdr:x>
      <cdr:y>0.07986</cdr:y>
    </cdr:from>
    <cdr:to>
      <cdr:x>0.69821</cdr:x>
      <cdr:y>0.18484</cdr:y>
    </cdr:to>
    <cdr:sp macro="" textlink="">
      <cdr:nvSpPr>
        <cdr:cNvPr id="5" name="Rectangle: Rounded Corners 4">
          <a:extLst xmlns:a="http://schemas.openxmlformats.org/drawingml/2006/main">
            <a:ext uri="{FF2B5EF4-FFF2-40B4-BE49-F238E27FC236}">
              <a16:creationId xmlns:a16="http://schemas.microsoft.com/office/drawing/2014/main" id="{C41891E3-8EBD-F70B-5B0B-BB19FD73E898}"/>
            </a:ext>
          </a:extLst>
        </cdr:cNvPr>
        <cdr:cNvSpPr/>
      </cdr:nvSpPr>
      <cdr:spPr>
        <a:xfrm xmlns:a="http://schemas.openxmlformats.org/drawingml/2006/main">
          <a:off x="4120008" y="373725"/>
          <a:ext cx="907128" cy="49130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2000" b="1" dirty="0"/>
            <a:t>42%</a:t>
          </a:r>
        </a:p>
      </cdr:txBody>
    </cdr:sp>
  </cdr:relSizeAnchor>
  <cdr:relSizeAnchor xmlns:cdr="http://schemas.openxmlformats.org/drawingml/2006/chartDrawing">
    <cdr:from>
      <cdr:x>0.34213</cdr:x>
      <cdr:y>0.08726</cdr:y>
    </cdr:from>
    <cdr:to>
      <cdr:x>0.46812</cdr:x>
      <cdr:y>0.19224</cdr:y>
    </cdr:to>
    <cdr:sp macro="" textlink="">
      <cdr:nvSpPr>
        <cdr:cNvPr id="6" name="Rectangle: Rounded Corners 5">
          <a:extLst xmlns:a="http://schemas.openxmlformats.org/drawingml/2006/main">
            <a:ext uri="{FF2B5EF4-FFF2-40B4-BE49-F238E27FC236}">
              <a16:creationId xmlns:a16="http://schemas.microsoft.com/office/drawing/2014/main" id="{C41891E3-8EBD-F70B-5B0B-BB19FD73E898}"/>
            </a:ext>
          </a:extLst>
        </cdr:cNvPr>
        <cdr:cNvSpPr/>
      </cdr:nvSpPr>
      <cdr:spPr>
        <a:xfrm xmlns:a="http://schemas.openxmlformats.org/drawingml/2006/main">
          <a:off x="2463348" y="408377"/>
          <a:ext cx="907128" cy="49130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2000" b="1" dirty="0"/>
            <a:t>34%</a:t>
          </a:r>
        </a:p>
      </cdr:txBody>
    </cdr:sp>
  </cdr:relSizeAnchor>
  <cdr:relSizeAnchor xmlns:cdr="http://schemas.openxmlformats.org/drawingml/2006/chartDrawing">
    <cdr:from>
      <cdr:x>0.7997</cdr:x>
      <cdr:y>0.07986</cdr:y>
    </cdr:from>
    <cdr:to>
      <cdr:x>0.92568</cdr:x>
      <cdr:y>0.18484</cdr:y>
    </cdr:to>
    <cdr:sp macro="" textlink="">
      <cdr:nvSpPr>
        <cdr:cNvPr id="7" name="Rectangle: Rounded Corners 6">
          <a:extLst xmlns:a="http://schemas.openxmlformats.org/drawingml/2006/main">
            <a:ext uri="{FF2B5EF4-FFF2-40B4-BE49-F238E27FC236}">
              <a16:creationId xmlns:a16="http://schemas.microsoft.com/office/drawing/2014/main" id="{C41891E3-8EBD-F70B-5B0B-BB19FD73E898}"/>
            </a:ext>
          </a:extLst>
        </cdr:cNvPr>
        <cdr:cNvSpPr/>
      </cdr:nvSpPr>
      <cdr:spPr>
        <a:xfrm xmlns:a="http://schemas.openxmlformats.org/drawingml/2006/main">
          <a:off x="5757832" y="373726"/>
          <a:ext cx="907056" cy="49130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2000" b="1"/>
            <a:t>46%</a:t>
          </a:r>
        </a:p>
      </cdr:txBody>
    </cdr:sp>
  </cdr:relSizeAnchor>
  <cdr:relSizeAnchor xmlns:cdr="http://schemas.openxmlformats.org/drawingml/2006/chartDrawing">
    <cdr:from>
      <cdr:x>0.32667</cdr:x>
      <cdr:y>0.44305</cdr:y>
    </cdr:from>
    <cdr:to>
      <cdr:x>0.5</cdr:x>
      <cdr:y>0.55694</cdr:y>
    </cdr:to>
    <cdr:sp macro="" textlink="">
      <cdr:nvSpPr>
        <cdr:cNvPr id="8" name="TextBox 3">
          <a:extLst xmlns:a="http://schemas.openxmlformats.org/drawingml/2006/main">
            <a:ext uri="{FF2B5EF4-FFF2-40B4-BE49-F238E27FC236}">
              <a16:creationId xmlns:a16="http://schemas.microsoft.com/office/drawing/2014/main" id="{03DBE7D3-6C56-C183-39E6-6E319AD3C9F1}"/>
            </a:ext>
          </a:extLst>
        </cdr:cNvPr>
        <cdr:cNvSpPr txBox="1"/>
      </cdr:nvSpPr>
      <cdr:spPr>
        <a:xfrm xmlns:a="http://schemas.openxmlformats.org/drawingml/2006/main">
          <a:off x="2352024" y="2073497"/>
          <a:ext cx="1247976" cy="533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bg1"/>
              </a:solidFill>
            </a:rPr>
            <a:t>+12%</a:t>
          </a:r>
        </a:p>
      </cdr:txBody>
    </cdr:sp>
  </cdr:relSizeAnchor>
  <cdr:relSizeAnchor xmlns:cdr="http://schemas.openxmlformats.org/drawingml/2006/chartDrawing">
    <cdr:from>
      <cdr:x>0.73592</cdr:x>
      <cdr:y>0.11561</cdr:y>
    </cdr:from>
    <cdr:to>
      <cdr:x>0.77092</cdr:x>
      <cdr:y>0.16283</cdr:y>
    </cdr:to>
    <cdr:sp macro="" textlink="">
      <cdr:nvSpPr>
        <cdr:cNvPr id="9" name="Arrow: Right 8">
          <a:extLst xmlns:a="http://schemas.openxmlformats.org/drawingml/2006/main">
            <a:ext uri="{FF2B5EF4-FFF2-40B4-BE49-F238E27FC236}">
              <a16:creationId xmlns:a16="http://schemas.microsoft.com/office/drawing/2014/main" id="{6CA011D0-42D4-CAE2-A841-F07380A7DA11}"/>
            </a:ext>
          </a:extLst>
        </cdr:cNvPr>
        <cdr:cNvSpPr/>
      </cdr:nvSpPr>
      <cdr:spPr>
        <a:xfrm xmlns:a="http://schemas.openxmlformats.org/drawingml/2006/main">
          <a:off x="5298640" y="541035"/>
          <a:ext cx="252000" cy="22099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/>
        </a:p>
      </cdr:txBody>
    </cdr:sp>
  </cdr:relSizeAnchor>
  <cdr:relSizeAnchor xmlns:cdr="http://schemas.openxmlformats.org/drawingml/2006/chartDrawing">
    <cdr:from>
      <cdr:x>0.5104</cdr:x>
      <cdr:y>0.11561</cdr:y>
    </cdr:from>
    <cdr:to>
      <cdr:x>0.5454</cdr:x>
      <cdr:y>0.16284</cdr:y>
    </cdr:to>
    <cdr:sp macro="" textlink="">
      <cdr:nvSpPr>
        <cdr:cNvPr id="10" name="Arrow: Right 9">
          <a:extLst xmlns:a="http://schemas.openxmlformats.org/drawingml/2006/main">
            <a:ext uri="{FF2B5EF4-FFF2-40B4-BE49-F238E27FC236}">
              <a16:creationId xmlns:a16="http://schemas.microsoft.com/office/drawing/2014/main" id="{6CA011D0-42D4-CAE2-A841-F07380A7DA11}"/>
            </a:ext>
          </a:extLst>
        </cdr:cNvPr>
        <cdr:cNvSpPr/>
      </cdr:nvSpPr>
      <cdr:spPr>
        <a:xfrm xmlns:a="http://schemas.openxmlformats.org/drawingml/2006/main">
          <a:off x="3674856" y="541035"/>
          <a:ext cx="252000" cy="22103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/>
        </a:p>
      </cdr:txBody>
    </cdr:sp>
  </cdr:relSizeAnchor>
  <cdr:relSizeAnchor xmlns:cdr="http://schemas.openxmlformats.org/drawingml/2006/chartDrawing">
    <cdr:from>
      <cdr:x>0.27674</cdr:x>
      <cdr:y>0.11561</cdr:y>
    </cdr:from>
    <cdr:to>
      <cdr:x>0.31174</cdr:x>
      <cdr:y>0.16283</cdr:y>
    </cdr:to>
    <cdr:sp macro="" textlink="">
      <cdr:nvSpPr>
        <cdr:cNvPr id="11" name="Arrow: Right 10">
          <a:extLst xmlns:a="http://schemas.openxmlformats.org/drawingml/2006/main">
            <a:ext uri="{FF2B5EF4-FFF2-40B4-BE49-F238E27FC236}">
              <a16:creationId xmlns:a16="http://schemas.microsoft.com/office/drawing/2014/main" id="{6CA011D0-42D4-CAE2-A841-F07380A7DA11}"/>
            </a:ext>
          </a:extLst>
        </cdr:cNvPr>
        <cdr:cNvSpPr/>
      </cdr:nvSpPr>
      <cdr:spPr>
        <a:xfrm xmlns:a="http://schemas.openxmlformats.org/drawingml/2006/main">
          <a:off x="1992496" y="541035"/>
          <a:ext cx="252000" cy="22098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0.10244</cdr:x>
      <cdr:y>0.00386</cdr:y>
    </cdr:from>
    <cdr:to>
      <cdr:x>0.30936</cdr:x>
      <cdr:y>0.05849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13152106-3912-484D-8CFE-9AA792EFB554}"/>
            </a:ext>
          </a:extLst>
        </cdr:cNvPr>
        <cdr:cNvSpPr txBox="1"/>
      </cdr:nvSpPr>
      <cdr:spPr>
        <a:xfrm xmlns:a="http://schemas.openxmlformats.org/drawingml/2006/main">
          <a:off x="469007" y="17097"/>
          <a:ext cx="947402" cy="242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százalék</a:t>
          </a:r>
        </a:p>
      </cdr:txBody>
    </cdr:sp>
  </cdr:relSizeAnchor>
  <cdr:relSizeAnchor xmlns:cdr="http://schemas.openxmlformats.org/drawingml/2006/chartDrawing">
    <cdr:from>
      <cdr:x>0.69282</cdr:x>
      <cdr:y>0.00813</cdr:y>
    </cdr:from>
    <cdr:to>
      <cdr:x>0.91401</cdr:x>
      <cdr:y>0.065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C606720E-9D00-4C37-9B61-5D630CF06950}"/>
            </a:ext>
          </a:extLst>
        </cdr:cNvPr>
        <cdr:cNvSpPr txBox="1"/>
      </cdr:nvSpPr>
      <cdr:spPr>
        <a:xfrm xmlns:a="http://schemas.openxmlformats.org/drawingml/2006/main">
          <a:off x="3172083" y="36053"/>
          <a:ext cx="1012712" cy="252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u-HU" sz="1400" dirty="0"/>
            <a:t>százalék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0.13324</cdr:x>
      <cdr:y>0.0012</cdr:y>
    </cdr:from>
    <cdr:to>
      <cdr:x>0.39244</cdr:x>
      <cdr:y>0.06787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90DCA3E-1C42-BE13-EFB8-C28F2984A1DC}"/>
            </a:ext>
          </a:extLst>
        </cdr:cNvPr>
        <cdr:cNvSpPr txBox="1"/>
      </cdr:nvSpPr>
      <cdr:spPr>
        <a:xfrm xmlns:a="http://schemas.openxmlformats.org/drawingml/2006/main">
          <a:off x="604271" y="5250"/>
          <a:ext cx="1175493" cy="292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milliárd forint</a:t>
          </a:r>
        </a:p>
      </cdr:txBody>
    </cdr:sp>
  </cdr:relSizeAnchor>
  <cdr:relSizeAnchor xmlns:cdr="http://schemas.openxmlformats.org/drawingml/2006/chartDrawing">
    <cdr:from>
      <cdr:x>0.59937</cdr:x>
      <cdr:y>0.00269</cdr:y>
    </cdr:from>
    <cdr:to>
      <cdr:x>0.85857</cdr:x>
      <cdr:y>0.06936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7E9AF41-2660-9039-3386-BD5FCA20F6C4}"/>
            </a:ext>
          </a:extLst>
        </cdr:cNvPr>
        <cdr:cNvSpPr txBox="1"/>
      </cdr:nvSpPr>
      <cdr:spPr>
        <a:xfrm xmlns:a="http://schemas.openxmlformats.org/drawingml/2006/main">
          <a:off x="2718187" y="11801"/>
          <a:ext cx="1175493" cy="292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milliárd forint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0.08589</cdr:x>
      <cdr:y>0.01306</cdr:y>
    </cdr:from>
    <cdr:to>
      <cdr:x>0.16957</cdr:x>
      <cdr:y>0.09452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2BFC0ACA-B8A6-41CC-C85A-D91923928ABB}"/>
            </a:ext>
          </a:extLst>
        </cdr:cNvPr>
        <cdr:cNvSpPr txBox="1"/>
      </cdr:nvSpPr>
      <cdr:spPr>
        <a:xfrm xmlns:a="http://schemas.openxmlformats.org/drawingml/2006/main">
          <a:off x="400247" y="56725"/>
          <a:ext cx="389983" cy="35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év</a:t>
          </a:r>
        </a:p>
      </cdr:txBody>
    </cdr:sp>
  </cdr:relSizeAnchor>
  <cdr:relSizeAnchor xmlns:cdr="http://schemas.openxmlformats.org/drawingml/2006/chartDrawing">
    <cdr:from>
      <cdr:x>0.79132</cdr:x>
      <cdr:y>0.02174</cdr:y>
    </cdr:from>
    <cdr:to>
      <cdr:x>0.92021</cdr:x>
      <cdr:y>0.10463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18E6760D-4E4A-7596-0C10-6EAD10A30841}"/>
            </a:ext>
          </a:extLst>
        </cdr:cNvPr>
        <cdr:cNvSpPr txBox="1"/>
      </cdr:nvSpPr>
      <cdr:spPr>
        <a:xfrm xmlns:a="http://schemas.openxmlformats.org/drawingml/2006/main">
          <a:off x="3687741" y="94439"/>
          <a:ext cx="600652" cy="36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u-HU" sz="1400" dirty="0"/>
            <a:t>év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0.06559</cdr:x>
      <cdr:y>0.01492</cdr:y>
    </cdr:from>
    <cdr:to>
      <cdr:x>0.23931</cdr:x>
      <cdr:y>0.10876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6E908199-8019-40E7-BCA0-5C44F48913C7}"/>
            </a:ext>
          </a:extLst>
        </cdr:cNvPr>
        <cdr:cNvSpPr txBox="1"/>
      </cdr:nvSpPr>
      <cdr:spPr>
        <a:xfrm xmlns:a="http://schemas.openxmlformats.org/drawingml/2006/main">
          <a:off x="306945" y="65067"/>
          <a:ext cx="813002" cy="409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százalék</a:t>
          </a:r>
        </a:p>
      </cdr:txBody>
    </cdr:sp>
  </cdr:relSizeAnchor>
  <cdr:relSizeAnchor xmlns:cdr="http://schemas.openxmlformats.org/drawingml/2006/chartDrawing">
    <cdr:from>
      <cdr:x>0.07875</cdr:x>
      <cdr:y>0.07494</cdr:y>
    </cdr:from>
    <cdr:to>
      <cdr:x>0.11332</cdr:x>
      <cdr:y>0.89729</cdr:y>
    </cdr:to>
    <cdr:sp macro="" textlink="">
      <cdr:nvSpPr>
        <cdr:cNvPr id="3" name="Téglalap 2">
          <a:extLst xmlns:a="http://schemas.openxmlformats.org/drawingml/2006/main">
            <a:ext uri="{FF2B5EF4-FFF2-40B4-BE49-F238E27FC236}">
              <a16:creationId xmlns:a16="http://schemas.microsoft.com/office/drawing/2014/main" id="{87C2C8B1-0A17-E006-7183-5DCC6F42CFD0}"/>
            </a:ext>
          </a:extLst>
        </cdr:cNvPr>
        <cdr:cNvSpPr/>
      </cdr:nvSpPr>
      <cdr:spPr>
        <a:xfrm xmlns:a="http://schemas.openxmlformats.org/drawingml/2006/main">
          <a:off x="376043" y="326745"/>
          <a:ext cx="165084" cy="3585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0.75588</cdr:x>
      <cdr:y>0.01626</cdr:y>
    </cdr:from>
    <cdr:to>
      <cdr:x>0.95142</cdr:x>
      <cdr:y>0.1101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:a16="http://schemas.microsoft.com/office/drawing/2014/main" id="{C1607C87-1AC9-118B-3B53-4BD94974F0C9}"/>
            </a:ext>
          </a:extLst>
        </cdr:cNvPr>
        <cdr:cNvSpPr txBox="1"/>
      </cdr:nvSpPr>
      <cdr:spPr>
        <a:xfrm xmlns:a="http://schemas.openxmlformats.org/drawingml/2006/main">
          <a:off x="3651609" y="70901"/>
          <a:ext cx="944640" cy="409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százalék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0.08411</cdr:x>
      <cdr:y>0.01051</cdr:y>
    </cdr:from>
    <cdr:to>
      <cdr:x>0.36995</cdr:x>
      <cdr:y>0.05845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FFF570-6ED5-438E-BF67-BDE902DA7118}"/>
            </a:ext>
          </a:extLst>
        </cdr:cNvPr>
        <cdr:cNvSpPr txBox="1"/>
      </cdr:nvSpPr>
      <cdr:spPr>
        <a:xfrm xmlns:a="http://schemas.openxmlformats.org/drawingml/2006/main">
          <a:off x="412850" y="49494"/>
          <a:ext cx="1402954" cy="225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>
              <a:latin typeface="+mn-lt"/>
            </a:rPr>
            <a:t>darab / millió fő</a:t>
          </a:r>
        </a:p>
      </cdr:txBody>
    </cdr:sp>
  </cdr:relSizeAnchor>
  <cdr:relSizeAnchor xmlns:cdr="http://schemas.openxmlformats.org/drawingml/2006/chartDrawing">
    <cdr:from>
      <cdr:x>0.64801</cdr:x>
      <cdr:y>0.01451</cdr:y>
    </cdr:from>
    <cdr:to>
      <cdr:x>0.95286</cdr:x>
      <cdr:y>0.06658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165E926-49AC-43C8-8416-8E8354DBC0E7}"/>
            </a:ext>
          </a:extLst>
        </cdr:cNvPr>
        <cdr:cNvSpPr txBox="1"/>
      </cdr:nvSpPr>
      <cdr:spPr>
        <a:xfrm xmlns:a="http://schemas.openxmlformats.org/drawingml/2006/main">
          <a:off x="3180602" y="68319"/>
          <a:ext cx="1496263" cy="245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latin typeface="+mn-lt"/>
            </a:rPr>
            <a:t>darab / millió fő</a:t>
          </a:r>
        </a:p>
      </cdr:txBody>
    </cdr:sp>
  </cdr:relSizeAnchor>
  <cdr:relSizeAnchor xmlns:cdr="http://schemas.openxmlformats.org/drawingml/2006/chartDrawing">
    <cdr:from>
      <cdr:x>0.11566</cdr:x>
      <cdr:y>0.075</cdr:y>
    </cdr:from>
    <cdr:to>
      <cdr:x>0.22322</cdr:x>
      <cdr:y>0.13355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715E284-DD54-4EA4-D8F2-637C8DB7A21A}"/>
            </a:ext>
          </a:extLst>
        </cdr:cNvPr>
        <cdr:cNvSpPr txBox="1"/>
      </cdr:nvSpPr>
      <cdr:spPr>
        <a:xfrm xmlns:a="http://schemas.openxmlformats.org/drawingml/2006/main">
          <a:off x="567695" y="332348"/>
          <a:ext cx="527945" cy="25947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dirty="0"/>
            <a:t>1632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0.06463</cdr:x>
      <cdr:y>0.00513</cdr:y>
    </cdr:from>
    <cdr:to>
      <cdr:x>0.43336</cdr:x>
      <cdr:y>0.0579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3F2A3D-A622-4B3F-97A8-9313D7DA0E0B}"/>
            </a:ext>
          </a:extLst>
        </cdr:cNvPr>
        <cdr:cNvSpPr txBox="1"/>
      </cdr:nvSpPr>
      <cdr:spPr>
        <a:xfrm xmlns:a="http://schemas.openxmlformats.org/drawingml/2006/main">
          <a:off x="312321" y="22480"/>
          <a:ext cx="1781798" cy="231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solidFill>
                <a:sysClr val="windowText" lastClr="000000"/>
              </a:solidFill>
              <a:latin typeface="+mn-lt"/>
            </a:rPr>
            <a:t>súlyozott érték</a:t>
          </a:r>
        </a:p>
      </cdr:txBody>
    </cdr:sp>
  </cdr:relSizeAnchor>
  <cdr:relSizeAnchor xmlns:cdr="http://schemas.openxmlformats.org/drawingml/2006/chartDrawing">
    <cdr:from>
      <cdr:x>0.66566</cdr:x>
      <cdr:y>0.00582</cdr:y>
    </cdr:from>
    <cdr:to>
      <cdr:x>0.98648</cdr:x>
      <cdr:y>0.05859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2696B2E-2A23-4C34-A6A7-D0D86217D261}"/>
            </a:ext>
          </a:extLst>
        </cdr:cNvPr>
        <cdr:cNvSpPr txBox="1"/>
      </cdr:nvSpPr>
      <cdr:spPr>
        <a:xfrm xmlns:a="http://schemas.openxmlformats.org/drawingml/2006/main">
          <a:off x="3139617" y="25504"/>
          <a:ext cx="1513176" cy="231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solidFill>
                <a:sysClr val="windowText" lastClr="000000"/>
              </a:solidFill>
              <a:latin typeface="+mn-lt"/>
            </a:rPr>
            <a:t>súlyozott érték</a:t>
          </a:r>
        </a:p>
      </cdr:txBody>
    </cdr:sp>
  </cdr:relSizeAnchor>
  <cdr:relSizeAnchor xmlns:cdr="http://schemas.openxmlformats.org/drawingml/2006/chartDrawing">
    <cdr:from>
      <cdr:x>0.5</cdr:x>
      <cdr:y>0.06483</cdr:y>
    </cdr:from>
    <cdr:to>
      <cdr:x>0.52868</cdr:x>
      <cdr:y>0.87178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37C469D9-87A5-43E8-9F4F-B3CC4A2BFB4E}"/>
            </a:ext>
          </a:extLst>
        </cdr:cNvPr>
        <cdr:cNvSpPr/>
      </cdr:nvSpPr>
      <cdr:spPr>
        <a:xfrm xmlns:a="http://schemas.openxmlformats.org/drawingml/2006/main">
          <a:off x="2416150" y="284084"/>
          <a:ext cx="138590" cy="35361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2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0.75842</cdr:x>
      <cdr:y>0.06483</cdr:y>
    </cdr:from>
    <cdr:to>
      <cdr:x>0.78675</cdr:x>
      <cdr:y>0.86762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B1AD69F3-414A-4953-BD54-3D407D34CEA1}"/>
            </a:ext>
          </a:extLst>
        </cdr:cNvPr>
        <cdr:cNvSpPr/>
      </cdr:nvSpPr>
      <cdr:spPr>
        <a:xfrm xmlns:a="http://schemas.openxmlformats.org/drawingml/2006/main">
          <a:off x="3664924" y="284084"/>
          <a:ext cx="136900" cy="3517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0.72805</cdr:x>
      <cdr:y>0.06483</cdr:y>
    </cdr:from>
    <cdr:to>
      <cdr:x>0.75673</cdr:x>
      <cdr:y>0.86958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2D0D3682-740A-9A84-83BF-CBCBEC4BD8B1}"/>
            </a:ext>
          </a:extLst>
        </cdr:cNvPr>
        <cdr:cNvSpPr/>
      </cdr:nvSpPr>
      <cdr:spPr>
        <a:xfrm xmlns:a="http://schemas.openxmlformats.org/drawingml/2006/main">
          <a:off x="3518167" y="284084"/>
          <a:ext cx="138591" cy="3526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2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0.15866</cdr:x>
      <cdr:y>0.06262</cdr:y>
    </cdr:from>
    <cdr:to>
      <cdr:x>0.18734</cdr:x>
      <cdr:y>0.8723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43197932-461B-2466-337B-93224CE25869}"/>
            </a:ext>
          </a:extLst>
        </cdr:cNvPr>
        <cdr:cNvSpPr/>
      </cdr:nvSpPr>
      <cdr:spPr>
        <a:xfrm xmlns:a="http://schemas.openxmlformats.org/drawingml/2006/main">
          <a:off x="766691" y="274420"/>
          <a:ext cx="138590" cy="3548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2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6EB8-4957-4953-8EC6-7C645769E7A6}" type="datetimeFigureOut">
              <a:rPr lang="hu-HU" smtClean="0"/>
              <a:t>2023. 08. 31.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A33-C665-4C12-9462-8963313A3A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11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83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hu-H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hazai lakosság nemzetközi összehasonlításban magas készpénz-állományának állampapír-megtakarításba terelése több szempontból is kedvező folyamat (pl. támogatja a külföldi ráutaltság mérséklődését, javítja a monetáris transzmisszió hatékonyságát). 2022 elején jelentősen nőtt a háztartások készpénz-állománya a személyi jövedelemadó-visszatérítés és az orosz-ukrán háború kirobbanásakor jellemző tartalékfelhalmozás következtében, mely 2022 második felétől fokozatos csökkenésnek indult. A megváltozott hozamkörnyezetben ugyanis az állampapírok relatív hozama emelkedett a készpénzzel szemben, ezért utóbbi mérséklődése feltételezésünk szerint az állampapír vásárlásokat támogathatta. A Magyar Posta és a Magyar Államkincstár egyes értékesítési pontjai díjmentes lehetőséget nyújtanak a készpénzes állampapír tranzakciók lebonyolítására, mely elősegíti a készpénz hatékony becsatornázását. 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94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hu-H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hu-H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9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 alkoholos termékek többsége kikerült a népegészségügyi termékadó hatálya alól, és átkerült a jövedéki adóhoz, illetve jelentősen emelkedett az adónem értéke is 2022. július 1-jétől. Bizonyos alkohol termékek, mint például az ízesített sörök és az alkoholos frissítők a népegészségügyi termékadó hatálya alatt maradtak, ezek adótartalma is nőtt július 1-jétől. A jövedéki adó mértéke átlagosan mintegy 10 százalékkal emelkedett. A sör jövedéki adója 1.620 forintról 1.800 forintra, a habzóboroké 16.460 forintról 18.100 forintra növekedett. A tiszta szesz esetében ugyanakkor közel 70 százalékos lett az adóemelés, a tiszta szesz utáni 333.385 forint hektoliterenként 565.840 forintra nőtt.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4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modellváltó egyetemekkel kötött </a:t>
            </a:r>
            <a:r>
              <a:rPr lang="hu-HU" sz="1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éves közfeladat-finanszírozási szerződésekben az intézmények finanszírozása 30–50 százalékban olyan minőségi paraméterektől függ, mint a lemorzsolódás csökkentése és a nemzetközi felsőoktatási rangsorokban történő előrelépés. Ennek megfelelően egyre több magyar intézmény jelenik meg e rangsorokban. A THE és a </a:t>
            </a:r>
            <a:r>
              <a:rPr lang="hu-HU" sz="1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QS</a:t>
            </a:r>
            <a:r>
              <a:rPr lang="hu-HU" sz="1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rangsorában 11, míg a </a:t>
            </a:r>
            <a:r>
              <a:rPr lang="hu-HU" sz="1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Shanghai</a:t>
            </a:r>
            <a:r>
              <a:rPr lang="hu-HU" sz="1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rangsorban 10 hazai egyetem kapott helyet a legutóbbi kiadásokban. (Azért szerepel a szövegben 11 intézmény, mert a THE listáján 1799 egyetem szerepel és egy magyar egyetem 1500+ kategóriában van).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64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051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1242/2023. (VI. 21.) kormányhatározat alapján és a Neumann János Program keretei között az állam a doktori képzési költség 50 százalékát megtéríti a munkáltató számára a doktori képzését önköltséges, tanulmányi szerződés kereteiben folytató doktoranduszok számára. Emellett a 2023. májusban megkezdett Neumann János Program keretei között a kormány lehetővé tenné azt, hogy a doktori képzés követelményeinek és a doktori fokozat megszerzése feltételeinek meghatározásánál is szükséges legyen figyelembe venni a doktorandusz kutatáshasznosítási eredményeit. Az intézkedésekkel a cél a doktori képzésben részt vevők, illetve a doktori fokozatot szerzők számának növelése.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 induló innovatív vállalkozások finanszírozását erősítheti, hogy a Neumann János Program részeként megteremti az állam annak lehetőségét, hogy a tőkebefektetés ellenértékeként járó üzletrész / tulajdonrész mértéke (aránya) nem azonnal, csak egy későbbi befektetési kör során kerüljön meghatározásra, azaz a részesedésszerzés egy későbbi időpontban történjen meg. Ennek eszközeként létrehozzák a tőkévé konvertálható kölcsön (</a:t>
            </a:r>
            <a:r>
              <a:rPr lang="hu-HU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convertible</a:t>
            </a: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note</a:t>
            </a: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típusú új finanszírozási formát, mint az induló vállalkozások (startupok) finanszírozási eszközének speciális alkalmazási lehetőségét. Az új típusú finanszírozási forma gyakorlati alkalmazásához szükséges részletszabályok előkészítése megkezdődött, 2023.szeptember 1-től lép hatályba.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2023 januárjától duplájára, 15-ről 30 forintra emelkedett a munkába járás adómentes költségtérítése, így a munkáltatók már 30 forintig adhatnak adómentesen utazási támogatást a munkavállalóiknak. A költségtérítés minimális összege (a lehetséges maximális adómentes összeg 60 százaléka) is duplázódott, 9-ről 18 forintra.</a:t>
            </a:r>
            <a:r>
              <a:rPr lang="hu-HU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2023 májusában bevezetett országos és vármegyebérlet hozzájárul az ingázás támogatásához a </a:t>
            </a:r>
            <a:r>
              <a:rPr lang="hu-H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helyközi vasúti és buszközlekedés kedvezőbb igénybevételének lehetőségével</a:t>
            </a: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44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219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legmagasabb teljesülési mértékkel a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Kutatás-fejlesztés és innováció fejezetben (65 százalék) és az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Állami hatékonyság (62 százalék) fejezetben szereplő javaslatok állnak, amelyeket az Új pénzügyi modell (51 százalék) és a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Modern infrastruktúra és hatékony energiafelhasználás (49 százalék)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fejezetek követnek.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2021. december óta a legnagyobb előrelépés a Kutatás-fejlesztés és innováció (10 százalékpont), a Háztartási megtakarítások aktivizálása (6 százalékpont), és az Állami hatékonyság (5 százalékpont) fejezetben történt.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legalacsonyabb előrehaladás a Versenyképességi Program 2019-es megjelenése óta eddig 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Családbarát program (36 százalék), a Háztartási 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megtakarítások aktivizálása (37 százalék), és az Egészséges társadalom (38 százalék) terén történt.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45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dirty="0">
              <a:solidFill>
                <a:schemeClr val="tx2"/>
              </a:solidFill>
              <a:latin typeface="+mj-lt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C76FD-08B0-40F0-8711-AF3CB6A3929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4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2020-as évek elején történelmi léptékű válságok éreztették negatív hatásukat a világgazdaság egészében. A gazdaságtörténelem tanulsága, hogy egy ilyen veszélyekkel teli évtizedben még inkább felértékelődik a gazdaság kínálati oldalát javító és rugalmasabbá tevő versenyképességi politika.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augusztusában negyedik alkalommal jelenik meg a Versenyképességi tükör című kiadvány, amely az MNB 330 pontos Versenyképességi Programban szereplő javaslatok teljesülését méri. A 330 pont előrehaladásáról legfőbb megállapításaink a következők: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tükör prioritással súlyozott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megvalósulása a 2021. decemberi 42-ről 46 százalékra nőtt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MNB által 2019. februárban tett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javaslatok négyötödében történt már valamilyen előrelépés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2021. decembere óta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kutatás-fejlesztés és innováció, a háztartási megtakarítások aktivizálása és az állami hatékonyság 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terén érzékeltük a legnagyobb előrehaladást.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0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tükör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célja a Versenyképességi programban bemutatott javaslatok megvalósulásának pontos és számszerű nyomon követése, ami támogatja a végrehajtás folyamatát, és egyben a sikeres felzárkózást.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javaslatok teljesülését vizsgáló mérőrendszer leíró és elemző módszerekkel egyaránt vizsgálja a versenyképességi fordulat megvalósulását az MNB Versenyképességi programja alapján.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részleteket bemutató fejezetek leíró jelleggel összefoglalják az egyes javaslatokhoz kapcsolódó intézkedéseket, az elemző fejezet pedig ennek alapján számszerűsíti a megvalósulás előrehaladását.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03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2023. júniusig megtörtént intézkedések és bejelentések alapján a </a:t>
            </a:r>
            <a:r>
              <a:rPr kumimoji="0" lang="hu-H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program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prioritással súlyozott megvalósulása 46 százalékon áll.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2019 őszi állapothoz képest ugyan történt jelentős előrelépés és a javaslatok négyötödének megkezdődött a megvalósítása, a sikeres felzárkózáshoz a többi javaslat megvalósulására is szükség van.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tükör egyik legfontosabb eleme az időbeli elemzés, amely megmutatja majd, hogy milyen előrelépés történt a korábbi időszakhoz képest.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04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6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program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330 javaslata közül 253-ról 263-ra nőtt azon javaslatok száma, ahol történt előrelépés a program 2019 februári bemutatása óta.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265 javaslaton belül 123 (2021. decemberében 133) javaslat esetében kezdődött meg a megvalósítás, 115 (101) javaslat már részben megvalósult, míg 25 (19) javaslat esetében teljesen megvalósult a kitűzött cél.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Összességében tehát a javaslatok 80 százalékában már valamilyen szinten folyamatban van a megvalósítás.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14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Összesen 33 esetben történt státuszváltozás. A legtöbb státuszváltozás (20 darab) a részben megvalósult státuszra, a második legtöbb (7 darab) a megkezdődött státuszra való váltásnál történt. 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 javaslatnál a teljesen megvalósult státusz került elérésre.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Teljesen megvalósult fázisba került: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Az ügyfelek kamatkockázatának csökkentése,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Kimenetszabályozás és független vizsgaközpontok bevezetése a felnőttoktatási és -képzési rendszerben,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munkaerőpiaci mobilitás támogatása az ingázás ösztönzésén keresztül,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lang="hu-HU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30 év feletti munkavállalók számára a doktori képzés költségei 50 százalékának állami átvállalása,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szabadalmak fenntartási díjának csökkentése,</a:t>
            </a:r>
            <a:r>
              <a:rPr lang="hu-HU" sz="1100" dirty="0"/>
              <a:t>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pénztárgép rendszerének további kiterjesztése.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59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Magyar Nemzeti Bank (MNB) 2017-től kezdődően számos intézkedéssel, többek között a Minősített Fogyasztóbarát Lakáshitel minősítés bevezetésével, valamint az adósságfék előírások kamatperiódus szerinti differenciálásával támogatta a háztartások kamatkockázatának mérséklését és a hosszabb kamatperiódusú jelzáloghitelek térnyerését. 2019 elejére az MNB intézkedéseinek hatására a változó kamatozású jelzáloghitel-kihelyezés minimálisra csökkent. A változó kamatozású hitelkonstrukciók utánpótlásának megszűnése és a fennálló hitelek törlesztése okán a változó kamatozású hitelek állományi részesedése is gyorsan csökkent, és 2023 második felére 20 százalék alá esett. A folyamatot az MNB a változó kamatozású jelzáloghitelek kamatkockázatára való figyelemfelhívást elváró ajánlással is támogatta. Így a még fennálló változó kamatozású jelzáloghitel-konstrukciók a hátralévő rövid futamidőkre és az elmúlt évek jövedelmi dinamikájára is tekintettel már nem jelentenek pénzügyi stabilitási rendszerkockázatot.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60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6200"/>
            <a:ext cx="4846638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hu-H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330 pont helyzetértékelésből</a:t>
            </a:r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Az intézményi kezességvállalás mértékének 80 százalék feletti igénybevételi lehetősége segítheti a kockázatosabb ügyletek finanszírozását.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garanciaintézményeknek kiemelt szerepük van a kis- és középvállalkozások hitelhez jutásában, ezen belül is azon vállalkozások esetében jelentős a szerepük, akik nem rendelkeznek a finanszírozó bank által elvárt elegendő fedezettel, vagy magasabb a hitelkockázatuk. A hazai garanciaszerezeteknél a korábban megszokott 80 százalékot meghaladóan, a </a:t>
            </a:r>
            <a:r>
              <a:rPr lang="hu-HU" sz="1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COSME</a:t>
            </a:r>
            <a:r>
              <a:rPr lang="hu-H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program keretében akár 90 százalékos mértékű intézményi garancia igénybevétele biztosított év végéig. Várhatóan a jövő évtől a </a:t>
            </a:r>
            <a:r>
              <a:rPr lang="hu-HU" sz="1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COSME</a:t>
            </a:r>
            <a:r>
              <a:rPr lang="hu-H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program folytatásaként az </a:t>
            </a:r>
            <a:r>
              <a:rPr lang="hu-HU" sz="1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InvestEU</a:t>
            </a:r>
            <a:r>
              <a:rPr lang="hu-H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program ernyője alatt, hasonló tartalommal elérhetőek lesznek a hitelgaranciák.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számlacsomagok könnyebb összehasonlítása érdekében az MNB megújította a bankszámlaválasztó programját. Ezzel az ügyfelek számára elérhető egy modern, gyors és bankfüggetlen számlaösszehasonlító oldal. 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87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6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5960" y="222951"/>
            <a:ext cx="3533158" cy="610424"/>
          </a:xfrm>
        </p:spPr>
        <p:txBody>
          <a:bodyPr/>
          <a:lstStyle/>
          <a:p>
            <a:r>
              <a:rPr lang="hu-HU" dirty="0"/>
              <a:t>Magyar Nemzeti Bank | </a:t>
            </a:r>
          </a:p>
          <a:p>
            <a:r>
              <a:rPr lang="hu-HU" dirty="0"/>
              <a:t>2023. augusztus 31.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82" y="326648"/>
            <a:ext cx="3989438" cy="300082"/>
          </a:xfrm>
        </p:spPr>
        <p:txBody>
          <a:bodyPr/>
          <a:lstStyle/>
          <a:p>
            <a:r>
              <a:rPr lang="hu-HU" dirty="0"/>
              <a:t>Baksay Gergely| Főközgazdász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3060192"/>
            <a:ext cx="8312727" cy="1250190"/>
          </a:xfrm>
        </p:spPr>
        <p:txBody>
          <a:bodyPr/>
          <a:lstStyle/>
          <a:p>
            <a:r>
              <a:rPr lang="hu-HU" sz="4000" dirty="0"/>
              <a:t>VERSENYKÉPESSÉGI TÜKÖR</a:t>
            </a:r>
            <a:br>
              <a:rPr lang="hu-HU" sz="4800" dirty="0"/>
            </a:br>
            <a:r>
              <a:rPr lang="hu-H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028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16" y="310448"/>
            <a:ext cx="7440376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ÁKK programjainak hatására A családok állampapír-állománya meghaladta a 11 ezer milliárd forintot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háztartások állampapír-állományának alakulása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E855C-5236-628B-6B0C-4522FAC52C65}"/>
              </a:ext>
            </a:extLst>
          </p:cNvPr>
          <p:cNvSpPr txBox="1"/>
          <p:nvPr/>
        </p:nvSpPr>
        <p:spPr>
          <a:xfrm>
            <a:off x="4955368" y="3302307"/>
            <a:ext cx="402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pPr algn="just"/>
            <a:r>
              <a:rPr lang="hu-HU" dirty="0"/>
              <a:t>Magyarországon a készpénzállomány nemzetközi összehasonlításban magas, ami nemzetgazdasági és egyéni szinten is kihasználatlan lehetőségekhez vezet. A készpénz megtakarítások állampapírba áramlása növeli a megtakarítók hozamát, stabil forrást nyújt a költségvetés finanszírozásához és csökkenti a külső sérülékenységet.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1E706-D39D-1702-1FA6-FBEEA2B81325}"/>
              </a:ext>
            </a:extLst>
          </p:cNvPr>
          <p:cNvGrpSpPr/>
          <p:nvPr/>
        </p:nvGrpSpPr>
        <p:grpSpPr>
          <a:xfrm>
            <a:off x="-53454" y="69908"/>
            <a:ext cx="992116" cy="1054800"/>
            <a:chOff x="880923" y="5326339"/>
            <a:chExt cx="992116" cy="1054800"/>
          </a:xfrm>
        </p:grpSpPr>
        <p:grpSp>
          <p:nvGrpSpPr>
            <p:cNvPr id="4" name="Csoportba foglalás 43">
              <a:extLst>
                <a:ext uri="{FF2B5EF4-FFF2-40B4-BE49-F238E27FC236}">
                  <a16:creationId xmlns:a16="http://schemas.microsoft.com/office/drawing/2014/main" id="{9EE1BF31-29A1-C8B2-9E35-312DD76E511C}"/>
                </a:ext>
              </a:extLst>
            </p:cNvPr>
            <p:cNvGrpSpPr/>
            <p:nvPr/>
          </p:nvGrpSpPr>
          <p:grpSpPr>
            <a:xfrm>
              <a:off x="880923" y="5326339"/>
              <a:ext cx="992116" cy="1054800"/>
              <a:chOff x="3609967" y="2867234"/>
              <a:chExt cx="1386963" cy="1475115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19" name="Hatszög 44">
                <a:extLst>
                  <a:ext uri="{FF2B5EF4-FFF2-40B4-BE49-F238E27FC236}">
                    <a16:creationId xmlns:a16="http://schemas.microsoft.com/office/drawing/2014/main" id="{74830483-DA74-C522-E95A-E37243F9F11C}"/>
                  </a:ext>
                </a:extLst>
              </p:cNvPr>
              <p:cNvSpPr/>
              <p:nvPr/>
            </p:nvSpPr>
            <p:spPr>
              <a:xfrm rot="5400000">
                <a:off x="3568631" y="2963117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20" name="Hatszög 4">
                <a:extLst>
                  <a:ext uri="{FF2B5EF4-FFF2-40B4-BE49-F238E27FC236}">
                    <a16:creationId xmlns:a16="http://schemas.microsoft.com/office/drawing/2014/main" id="{0381F2A0-6120-D1CF-7DFE-E4AE06168F19}"/>
                  </a:ext>
                </a:extLst>
              </p:cNvPr>
              <p:cNvSpPr txBox="1"/>
              <p:nvPr/>
            </p:nvSpPr>
            <p:spPr>
              <a:xfrm>
                <a:off x="3609967" y="2923882"/>
                <a:ext cx="1386963" cy="101537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000" b="1" dirty="0">
                    <a:solidFill>
                      <a:prstClr val="white"/>
                    </a:solidFill>
                    <a:latin typeface="+mn-lt"/>
                  </a:rPr>
                  <a:t>Háztartási megtakarítások aktivizálása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973689-060B-58B9-C826-04C0102F5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1224119" y="5953407"/>
              <a:ext cx="297745" cy="36000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CC2936-EE86-0C78-EB04-7FB867EDE4D0}"/>
              </a:ext>
            </a:extLst>
          </p:cNvPr>
          <p:cNvSpPr/>
          <p:nvPr/>
        </p:nvSpPr>
        <p:spPr>
          <a:xfrm>
            <a:off x="4908257" y="1915351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Készpénzből állampapír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B78778-927A-A663-72F3-50C29933EE7B}"/>
              </a:ext>
            </a:extLst>
          </p:cNvPr>
          <p:cNvSpPr/>
          <p:nvPr/>
        </p:nvSpPr>
        <p:spPr>
          <a:xfrm>
            <a:off x="4753834" y="2591924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B9825E3-9EA2-2E10-44B7-A9E539A22CCF}"/>
              </a:ext>
            </a:extLst>
          </p:cNvPr>
          <p:cNvSpPr txBox="1">
            <a:spLocks/>
          </p:cNvSpPr>
          <p:nvPr/>
        </p:nvSpPr>
        <p:spPr>
          <a:xfrm>
            <a:off x="517329" y="6260691"/>
            <a:ext cx="4535091" cy="59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 cap="none" spc="113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400" dirty="0"/>
              <a:t>Megjegyzés: Az intézményi papírok a </a:t>
            </a:r>
            <a:r>
              <a:rPr lang="hu-HU" sz="1400" dirty="0" err="1"/>
              <a:t>DKJ-kat</a:t>
            </a:r>
            <a:r>
              <a:rPr lang="hu-HU" sz="1400" dirty="0"/>
              <a:t> és a nagybani államkötvényeket jelentik. Az egyéb kategóriába tartoznak: 1MÁP, </a:t>
            </a:r>
            <a:r>
              <a:rPr lang="hu-HU" sz="1400" dirty="0" err="1"/>
              <a:t>PEMÁP</a:t>
            </a:r>
            <a:r>
              <a:rPr lang="hu-HU" sz="1400" dirty="0"/>
              <a:t>, </a:t>
            </a:r>
            <a:r>
              <a:rPr lang="hu-HU" sz="1400" dirty="0" err="1"/>
              <a:t>EMÁP</a:t>
            </a:r>
            <a:r>
              <a:rPr lang="hu-HU" sz="1400" dirty="0"/>
              <a:t>, </a:t>
            </a:r>
            <a:r>
              <a:rPr lang="hu-HU" sz="1400" dirty="0" err="1"/>
              <a:t>FMÁP</a:t>
            </a:r>
            <a:r>
              <a:rPr lang="hu-HU" sz="1400" dirty="0"/>
              <a:t>, 2MÁP, BABA, </a:t>
            </a:r>
            <a:r>
              <a:rPr lang="hu-HU" sz="1400" dirty="0" err="1"/>
              <a:t>KTJ</a:t>
            </a:r>
            <a:r>
              <a:rPr lang="hu-HU" sz="1400" dirty="0"/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15F727-13D7-434A-4CB0-30B901C6A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92411"/>
              </p:ext>
            </p:extLst>
          </p:nvPr>
        </p:nvGraphicFramePr>
        <p:xfrm>
          <a:off x="161848" y="1342696"/>
          <a:ext cx="4535091" cy="438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92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62" y="310448"/>
            <a:ext cx="7105954" cy="61200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gyermeket </a:t>
            </a:r>
            <a:r>
              <a:rPr lang="hu-HU" sz="2000" dirty="0"/>
              <a:t>vállaló 25 és 30 év közötti </a:t>
            </a:r>
            <a:r>
              <a:rPr lang="hu-HU" sz="2000" dirty="0">
                <a:solidFill>
                  <a:schemeClr val="tx2"/>
                </a:solidFill>
              </a:rPr>
              <a:t>nők SZJA-mentességre lettek jogosultak az átlagbérig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Eurostat, KSH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A nők átlagos gyermekvállalási életkora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5A8488-D11F-9B26-C048-F1916538C8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9" y="6131979"/>
            <a:ext cx="4535091" cy="726022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Az Eurostat által közölt magyar adat (2020-ra 29,9) eltér a KSH által publikált értéktől (2020-ra 30,4), mert a 2013 óta használt „szokásos lakóhely” definíció szerint a magyarországi lakóhelyű anyák gyermekeit veszi számba, így figyelembe veszi a külföldön született, de Magyarországon anyakönyvezett gyermekeket is. *KSH-adat.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95EC59-86E7-CD2A-6C30-30A87359BF5F}"/>
              </a:ext>
            </a:extLst>
          </p:cNvPr>
          <p:cNvGrpSpPr/>
          <p:nvPr/>
        </p:nvGrpSpPr>
        <p:grpSpPr>
          <a:xfrm>
            <a:off x="0" y="82447"/>
            <a:ext cx="918555" cy="1055804"/>
            <a:chOff x="3995815" y="2862989"/>
            <a:chExt cx="1283350" cy="1475106"/>
          </a:xfrm>
        </p:grpSpPr>
        <p:grpSp>
          <p:nvGrpSpPr>
            <p:cNvPr id="29" name="Csoportba foglalás 43">
              <a:extLst>
                <a:ext uri="{FF2B5EF4-FFF2-40B4-BE49-F238E27FC236}">
                  <a16:creationId xmlns:a16="http://schemas.microsoft.com/office/drawing/2014/main" id="{0E438858-C68E-0963-0C61-A61DCF003A3D}"/>
                </a:ext>
              </a:extLst>
            </p:cNvPr>
            <p:cNvGrpSpPr/>
            <p:nvPr/>
          </p:nvGrpSpPr>
          <p:grpSpPr>
            <a:xfrm>
              <a:off x="3995815" y="2862989"/>
              <a:ext cx="1283350" cy="1475106"/>
              <a:chOff x="370117" y="1664010"/>
              <a:chExt cx="1283350" cy="1475115"/>
            </a:xfrm>
            <a:solidFill>
              <a:srgbClr val="ED6113"/>
            </a:solidFill>
          </p:grpSpPr>
          <p:sp>
            <p:nvSpPr>
              <p:cNvPr id="31" name="Hatszög 44">
                <a:extLst>
                  <a:ext uri="{FF2B5EF4-FFF2-40B4-BE49-F238E27FC236}">
                    <a16:creationId xmlns:a16="http://schemas.microsoft.com/office/drawing/2014/main" id="{B34A0DC5-9BA4-9F34-36BA-C48FF074DF86}"/>
                  </a:ext>
                </a:extLst>
              </p:cNvPr>
              <p:cNvSpPr/>
              <p:nvPr/>
            </p:nvSpPr>
            <p:spPr>
              <a:xfrm rot="5400000">
                <a:off x="274234" y="1759893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32" name="Hatszög 4">
                <a:extLst>
                  <a:ext uri="{FF2B5EF4-FFF2-40B4-BE49-F238E27FC236}">
                    <a16:creationId xmlns:a16="http://schemas.microsoft.com/office/drawing/2014/main" id="{C3DBC0C6-2AA7-4FF3-321C-CE1983BA9238}"/>
                  </a:ext>
                </a:extLst>
              </p:cNvPr>
              <p:cNvSpPr txBox="1"/>
              <p:nvPr/>
            </p:nvSpPr>
            <p:spPr>
              <a:xfrm>
                <a:off x="459962" y="1918167"/>
                <a:ext cx="1120788" cy="7081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</a:rPr>
                  <a:t>Családbarát program </a:t>
                </a:r>
              </a:p>
            </p:txBody>
          </p:sp>
        </p:grpSp>
        <p:pic>
          <p:nvPicPr>
            <p:cNvPr id="30" name="Kép 2" descr="baby, child, children icon">
              <a:extLst>
                <a:ext uri="{FF2B5EF4-FFF2-40B4-BE49-F238E27FC236}">
                  <a16:creationId xmlns:a16="http://schemas.microsoft.com/office/drawing/2014/main" id="{E2AF3D98-0D50-BF7C-1C16-5DA5A402C60D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532" y="3762154"/>
              <a:ext cx="432000" cy="39600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DE855C-5236-628B-6B0C-4522FAC52C65}"/>
              </a:ext>
            </a:extLst>
          </p:cNvPr>
          <p:cNvSpPr txBox="1"/>
          <p:nvPr/>
        </p:nvSpPr>
        <p:spPr>
          <a:xfrm>
            <a:off x="4908257" y="3545374"/>
            <a:ext cx="402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tx2"/>
                </a:solidFill>
              </a:rPr>
              <a:t>Az elmúlt évtizedekben jelentősen kitolódott a gyermekvállalási kor. Az első gyermek korábbi megszületése növeli a várható termékenységi rátát és segíti a kívánt demográfiai fordulatot. 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endParaRPr lang="hu-HU" dirty="0">
              <a:solidFill>
                <a:schemeClr val="tx2"/>
              </a:solidFill>
            </a:endParaRPr>
          </a:p>
        </p:txBody>
      </p:sp>
      <p:graphicFrame>
        <p:nvGraphicFramePr>
          <p:cNvPr id="21" name="Diagram 1">
            <a:extLst>
              <a:ext uri="{FF2B5EF4-FFF2-40B4-BE49-F238E27FC236}">
                <a16:creationId xmlns:a16="http://schemas.microsoft.com/office/drawing/2014/main" id="{5F08B3B5-6DAE-8785-BE28-A2857C09F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5256"/>
              </p:ext>
            </p:extLst>
          </p:nvPr>
        </p:nvGraphicFramePr>
        <p:xfrm>
          <a:off x="70342" y="1320163"/>
          <a:ext cx="4683492" cy="436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6E02C7-29FF-D5AA-AAE8-CD6639A2ACD2}"/>
              </a:ext>
            </a:extLst>
          </p:cNvPr>
          <p:cNvSpPr/>
          <p:nvPr/>
        </p:nvSpPr>
        <p:spPr>
          <a:xfrm>
            <a:off x="5046874" y="1924092"/>
            <a:ext cx="4026784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30 éves kor előtt gyermeket vállaló anyák gyermekei után járó családi adóalap-kedvezmény növelése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E99879-2C6E-CD97-1B17-DDFFC0E817AA}"/>
              </a:ext>
            </a:extLst>
          </p:cNvPr>
          <p:cNvSpPr/>
          <p:nvPr/>
        </p:nvSpPr>
        <p:spPr>
          <a:xfrm>
            <a:off x="4937212" y="2644756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30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62" y="310448"/>
            <a:ext cx="7105954" cy="612000"/>
          </a:xfrm>
        </p:spPr>
        <p:txBody>
          <a:bodyPr>
            <a:noAutofit/>
          </a:bodyPr>
          <a:lstStyle/>
          <a:p>
            <a:r>
              <a:rPr lang="hu-HU" sz="2100" dirty="0">
                <a:solidFill>
                  <a:schemeClr val="tx2"/>
                </a:solidFill>
              </a:rPr>
              <a:t>Emelkedett az alkohol termékek adója</a:t>
            </a:r>
            <a:endParaRPr lang="hu-HU" sz="21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WHO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hu-HU" dirty="0"/>
              <a:t>Alkoholbetegek aránya (2016)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5A8488-D11F-9B26-C048-F1916538C8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9" y="6131979"/>
            <a:ext cx="4535091" cy="726022"/>
          </a:xfrm>
        </p:spPr>
        <p:txBody>
          <a:bodyPr>
            <a:normAutofit/>
          </a:bodyPr>
          <a:lstStyle/>
          <a:p>
            <a:r>
              <a:rPr lang="hu-HU" dirty="0"/>
              <a:t>A 15 évnél idősebb lakosság körében. Csehországról nem érhető el adat.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E855C-5236-628B-6B0C-4522FAC52C65}"/>
              </a:ext>
            </a:extLst>
          </p:cNvPr>
          <p:cNvSpPr txBox="1"/>
          <p:nvPr/>
        </p:nvSpPr>
        <p:spPr>
          <a:xfrm>
            <a:off x="5088936" y="4643610"/>
            <a:ext cx="389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pPr algn="just"/>
            <a:r>
              <a:rPr lang="hu-HU" dirty="0"/>
              <a:t>Súlyos és elkerülhető probléma Magyarországon a túlzott alkoholfogyasztás, amely sok egyéni és </a:t>
            </a:r>
            <a:r>
              <a:rPr lang="hu-HU" dirty="0" err="1"/>
              <a:t>externális</a:t>
            </a:r>
            <a:r>
              <a:rPr lang="hu-HU" dirty="0"/>
              <a:t> költséggel jár.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174609-C6F3-D41C-ECF5-CFB5D130F5EB}"/>
              </a:ext>
            </a:extLst>
          </p:cNvPr>
          <p:cNvGrpSpPr/>
          <p:nvPr/>
        </p:nvGrpSpPr>
        <p:grpSpPr>
          <a:xfrm>
            <a:off x="0" y="72062"/>
            <a:ext cx="918000" cy="1054800"/>
            <a:chOff x="5323505" y="2862989"/>
            <a:chExt cx="1283350" cy="1475106"/>
          </a:xfrm>
        </p:grpSpPr>
        <p:grpSp>
          <p:nvGrpSpPr>
            <p:cNvPr id="12" name="Csoportba foglalás 43">
              <a:extLst>
                <a:ext uri="{FF2B5EF4-FFF2-40B4-BE49-F238E27FC236}">
                  <a16:creationId xmlns:a16="http://schemas.microsoft.com/office/drawing/2014/main" id="{08D68C29-CE57-F995-ED69-7F2604C102B8}"/>
                </a:ext>
              </a:extLst>
            </p:cNvPr>
            <p:cNvGrpSpPr/>
            <p:nvPr/>
          </p:nvGrpSpPr>
          <p:grpSpPr>
            <a:xfrm>
              <a:off x="5323505" y="2862989"/>
              <a:ext cx="1283350" cy="1475106"/>
              <a:chOff x="1697807" y="1664010"/>
              <a:chExt cx="1283350" cy="1475115"/>
            </a:xfrm>
          </p:grpSpPr>
          <p:sp>
            <p:nvSpPr>
              <p:cNvPr id="15" name="Hatszög 44">
                <a:extLst>
                  <a:ext uri="{FF2B5EF4-FFF2-40B4-BE49-F238E27FC236}">
                    <a16:creationId xmlns:a16="http://schemas.microsoft.com/office/drawing/2014/main" id="{67CB1F5B-DBC4-E46E-ECA8-09380FB992CF}"/>
                  </a:ext>
                </a:extLst>
              </p:cNvPr>
              <p:cNvSpPr/>
              <p:nvPr/>
            </p:nvSpPr>
            <p:spPr>
              <a:xfrm rot="5400000">
                <a:off x="1601924" y="1759893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D611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16" name="Hatszög 4">
                <a:extLst>
                  <a:ext uri="{FF2B5EF4-FFF2-40B4-BE49-F238E27FC236}">
                    <a16:creationId xmlns:a16="http://schemas.microsoft.com/office/drawing/2014/main" id="{F7236ADF-1CEB-421D-1A8C-511FA886BB82}"/>
                  </a:ext>
                </a:extLst>
              </p:cNvPr>
              <p:cNvSpPr txBox="1"/>
              <p:nvPr/>
            </p:nvSpPr>
            <p:spPr>
              <a:xfrm>
                <a:off x="1813779" y="1780759"/>
                <a:ext cx="1120788" cy="101537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  <a:latin typeface="Calibri"/>
                  </a:rPr>
                  <a:t>Egészséges társadalom</a:t>
                </a:r>
              </a:p>
            </p:txBody>
          </p:sp>
        </p:grpSp>
        <p:pic>
          <p:nvPicPr>
            <p:cNvPr id="14" name="Kép 10">
              <a:extLst>
                <a:ext uri="{FF2B5EF4-FFF2-40B4-BE49-F238E27FC236}">
                  <a16:creationId xmlns:a16="http://schemas.microsoft.com/office/drawing/2014/main" id="{298B3926-D610-16A4-E887-7FF5F0616AD9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369" y="3767552"/>
              <a:ext cx="360000" cy="324000"/>
            </a:xfrm>
            <a:prstGeom prst="rect">
              <a:avLst/>
            </a:prstGeom>
            <a:noFill/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B7795B-8F42-8031-7D30-581859E79F95}"/>
              </a:ext>
            </a:extLst>
          </p:cNvPr>
          <p:cNvSpPr/>
          <p:nvPr/>
        </p:nvSpPr>
        <p:spPr>
          <a:xfrm>
            <a:off x="5088937" y="1888813"/>
            <a:ext cx="3893216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Röviditalok jövedéki adójának növelése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EC8902-1F39-A083-EF0A-E81C2EBF213C}"/>
              </a:ext>
            </a:extLst>
          </p:cNvPr>
          <p:cNvSpPr/>
          <p:nvPr/>
        </p:nvSpPr>
        <p:spPr>
          <a:xfrm>
            <a:off x="4934513" y="2565386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5" name="Diagram 1">
            <a:extLst>
              <a:ext uri="{FF2B5EF4-FFF2-40B4-BE49-F238E27FC236}">
                <a16:creationId xmlns:a16="http://schemas.microsoft.com/office/drawing/2014/main" id="{0727F5CE-20AB-4401-260D-A6D57F94E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67146"/>
              </p:ext>
            </p:extLst>
          </p:nvPr>
        </p:nvGraphicFramePr>
        <p:xfrm>
          <a:off x="82957" y="1414602"/>
          <a:ext cx="4775356" cy="436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B8E1C3-937D-C348-A8CB-EDBA8469E382}"/>
              </a:ext>
            </a:extLst>
          </p:cNvPr>
          <p:cNvSpPr/>
          <p:nvPr/>
        </p:nvSpPr>
        <p:spPr>
          <a:xfrm>
            <a:off x="5088936" y="3122987"/>
            <a:ext cx="3972107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népegészségügyi termékadó bővítése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27C1ED-1663-2268-A9D8-161597F43248}"/>
              </a:ext>
            </a:extLst>
          </p:cNvPr>
          <p:cNvSpPr/>
          <p:nvPr/>
        </p:nvSpPr>
        <p:spPr>
          <a:xfrm>
            <a:off x="4953570" y="3883616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31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C4C6FC7-B63A-538B-4392-2A976F80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7" y="1518532"/>
            <a:ext cx="4591986" cy="405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62" y="310448"/>
            <a:ext cx="7105954" cy="61200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Megnőtt a nemzetközi teljesítmény szerepe az </a:t>
            </a:r>
            <a:r>
              <a:rPr lang="hu-HU" sz="2000" dirty="0" err="1">
                <a:solidFill>
                  <a:schemeClr val="tx2"/>
                </a:solidFill>
              </a:rPr>
              <a:t>egyetemEk</a:t>
            </a:r>
            <a:r>
              <a:rPr lang="hu-HU" sz="2000" dirty="0">
                <a:solidFill>
                  <a:schemeClr val="tx2"/>
                </a:solidFill>
              </a:rPr>
              <a:t> finanszírozásában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THE World University </a:t>
            </a:r>
            <a:r>
              <a:rPr lang="hu-HU" dirty="0" err="1"/>
              <a:t>Ranking</a:t>
            </a:r>
            <a:endParaRPr lang="hu-H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8123"/>
            <a:ext cx="4535091" cy="51257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</a:t>
            </a:r>
            <a:r>
              <a:rPr lang="hu-HU" dirty="0" err="1"/>
              <a:t>the</a:t>
            </a:r>
            <a:r>
              <a:rPr lang="hu-HU" dirty="0"/>
              <a:t> egyetemi rangsorában a top-1500-ban szereplő intézmények országonként az </a:t>
            </a:r>
            <a:r>
              <a:rPr lang="hu-HU" dirty="0" err="1"/>
              <a:t>Eu-ban</a:t>
            </a:r>
            <a:endParaRPr lang="hu-H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5A8488-D11F-9B26-C048-F1916538C8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9" y="6131979"/>
            <a:ext cx="4734609" cy="726022"/>
          </a:xfrm>
        </p:spPr>
        <p:txBody>
          <a:bodyPr>
            <a:normAutofit/>
          </a:bodyPr>
          <a:lstStyle/>
          <a:p>
            <a:r>
              <a:rPr lang="hu-HU" dirty="0"/>
              <a:t>A két szélső érték Olaszországban és Spanyolországban 54 darab, míg Bulgáriában 1 darab.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E855C-5236-628B-6B0C-4522FAC52C65}"/>
              </a:ext>
            </a:extLst>
          </p:cNvPr>
          <p:cNvSpPr txBox="1"/>
          <p:nvPr/>
        </p:nvSpPr>
        <p:spPr>
          <a:xfrm>
            <a:off x="4955368" y="3661626"/>
            <a:ext cx="402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 dirty="0">
                <a:solidFill>
                  <a:schemeClr val="tx2"/>
                </a:solidFill>
              </a:rPr>
              <a:t>A modellváltó egyetemek finanszírozása a nemzetközi felsőoktatási rangsorokban történő </a:t>
            </a:r>
            <a:r>
              <a:rPr lang="hu-HU" sz="1800" dirty="0" err="1">
                <a:solidFill>
                  <a:schemeClr val="tx2"/>
                </a:solidFill>
              </a:rPr>
              <a:t>előrelépéstől</a:t>
            </a:r>
            <a:r>
              <a:rPr lang="hu-HU" sz="1800" dirty="0">
                <a:solidFill>
                  <a:schemeClr val="tx2"/>
                </a:solidFill>
              </a:rPr>
              <a:t> is függ.</a:t>
            </a:r>
            <a:endParaRPr lang="hu-HU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EF7813-B597-5B4E-840B-525E1F9AFBCA}"/>
              </a:ext>
            </a:extLst>
          </p:cNvPr>
          <p:cNvGrpSpPr/>
          <p:nvPr/>
        </p:nvGrpSpPr>
        <p:grpSpPr>
          <a:xfrm>
            <a:off x="0" y="55077"/>
            <a:ext cx="918000" cy="1054800"/>
            <a:chOff x="6628533" y="4348452"/>
            <a:chExt cx="1285200" cy="14765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CEE6B2-23D4-821E-4CA6-3E81534A40A6}"/>
                </a:ext>
              </a:extLst>
            </p:cNvPr>
            <p:cNvGrpSpPr/>
            <p:nvPr/>
          </p:nvGrpSpPr>
          <p:grpSpPr>
            <a:xfrm>
              <a:off x="6628533" y="4348452"/>
              <a:ext cx="1285200" cy="1476557"/>
              <a:chOff x="1034108" y="2865906"/>
              <a:chExt cx="1285200" cy="1476958"/>
            </a:xfrm>
            <a:solidFill>
              <a:schemeClr val="accent5"/>
            </a:solidFill>
          </p:grpSpPr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AF2D859B-C986-A1DA-7047-8EF3DBDB3961}"/>
                  </a:ext>
                </a:extLst>
              </p:cNvPr>
              <p:cNvSpPr/>
              <p:nvPr/>
            </p:nvSpPr>
            <p:spPr>
              <a:xfrm rot="5400000">
                <a:off x="938229" y="2961785"/>
                <a:ext cx="1476958" cy="1285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ED611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7" name="Hexagon 4">
                <a:extLst>
                  <a:ext uri="{FF2B5EF4-FFF2-40B4-BE49-F238E27FC236}">
                    <a16:creationId xmlns:a16="http://schemas.microsoft.com/office/drawing/2014/main" id="{A03AB087-537E-EA59-A6C0-3F83D2B269F3}"/>
                  </a:ext>
                </a:extLst>
              </p:cNvPr>
              <p:cNvSpPr txBox="1"/>
              <p:nvPr/>
            </p:nvSpPr>
            <p:spPr>
              <a:xfrm>
                <a:off x="1141049" y="2947265"/>
                <a:ext cx="1038392" cy="10389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</a:rPr>
                  <a:t>Tudásalapú társadalom</a:t>
                </a:r>
              </a:p>
            </p:txBody>
          </p:sp>
        </p:grpSp>
        <p:pic>
          <p:nvPicPr>
            <p:cNvPr id="5" name="Kép 13">
              <a:extLst>
                <a:ext uri="{FF2B5EF4-FFF2-40B4-BE49-F238E27FC236}">
                  <a16:creationId xmlns:a16="http://schemas.microsoft.com/office/drawing/2014/main" id="{EFBA2692-7C5C-F5B8-7618-CB30A0F56302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345" y="5229592"/>
              <a:ext cx="466725" cy="432000"/>
            </a:xfrm>
            <a:prstGeom prst="rect">
              <a:avLst/>
            </a:prstGeom>
            <a:noFill/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66339-329F-F7E7-F3C8-C1D0C5D2D1FB}"/>
              </a:ext>
            </a:extLst>
          </p:cNvPr>
          <p:cNvSpPr/>
          <p:nvPr/>
        </p:nvSpPr>
        <p:spPr>
          <a:xfrm>
            <a:off x="4908257" y="1910444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Felsőoktatási rangsorok szempontjainak érvényesítése a finanszírozásban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F37CCF-1F4E-C359-7B18-2B3C0ED7E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509" y="1440710"/>
            <a:ext cx="695325" cy="151447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94E0AA5-2795-59ED-BDF9-FEB7ACD43373}"/>
              </a:ext>
            </a:extLst>
          </p:cNvPr>
          <p:cNvSpPr/>
          <p:nvPr/>
        </p:nvSpPr>
        <p:spPr>
          <a:xfrm>
            <a:off x="4753834" y="2587017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3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62" y="310448"/>
            <a:ext cx="7105954" cy="612000"/>
          </a:xfrm>
        </p:spPr>
        <p:txBody>
          <a:bodyPr>
            <a:noAutofit/>
          </a:bodyPr>
          <a:lstStyle/>
          <a:p>
            <a:r>
              <a:rPr lang="hu-HU" sz="2100" dirty="0">
                <a:solidFill>
                  <a:schemeClr val="tx2"/>
                </a:solidFill>
              </a:rPr>
              <a:t>Célzottan csökkennek a szabadalmi díjak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8828" y="6316643"/>
            <a:ext cx="3213324" cy="369333"/>
          </a:xfrm>
        </p:spPr>
        <p:txBody>
          <a:bodyPr/>
          <a:lstStyle/>
          <a:p>
            <a:r>
              <a:rPr lang="hu-HU" dirty="0"/>
              <a:t>Forrás | Szellemi Tulajdon Világszervezete (</a:t>
            </a:r>
            <a:r>
              <a:rPr lang="hu-HU" dirty="0" err="1"/>
              <a:t>WIPO</a:t>
            </a:r>
            <a:r>
              <a:rPr lang="hu-HU" dirty="0"/>
              <a:t>), Világbank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5A8488-D11F-9B26-C048-F1916538C8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9" y="6131979"/>
            <a:ext cx="4535091" cy="726022"/>
          </a:xfrm>
        </p:spPr>
        <p:txBody>
          <a:bodyPr>
            <a:normAutofit/>
          </a:bodyPr>
          <a:lstStyle/>
          <a:p>
            <a:r>
              <a:rPr lang="hu-HU" dirty="0"/>
              <a:t>A Luxemburghoz tartozó érték 1632. Ciprusra és Szlovéniára nem állnak rendelkezésre adatok.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110A89-3427-F9E9-20C7-A2285CF3F9F7}"/>
              </a:ext>
            </a:extLst>
          </p:cNvPr>
          <p:cNvSpPr/>
          <p:nvPr/>
        </p:nvSpPr>
        <p:spPr>
          <a:xfrm>
            <a:off x="2039815" y="4813160"/>
            <a:ext cx="2311121" cy="51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F44187-491C-2FC6-CCB1-A25841B1C3C4}"/>
              </a:ext>
            </a:extLst>
          </p:cNvPr>
          <p:cNvGrpSpPr/>
          <p:nvPr/>
        </p:nvGrpSpPr>
        <p:grpSpPr>
          <a:xfrm>
            <a:off x="0" y="43677"/>
            <a:ext cx="983095" cy="1073723"/>
            <a:chOff x="-2404025" y="315066"/>
            <a:chExt cx="1283350" cy="1475106"/>
          </a:xfrm>
        </p:grpSpPr>
        <p:grpSp>
          <p:nvGrpSpPr>
            <p:cNvPr id="12" name="Csoportba foglalás 43">
              <a:extLst>
                <a:ext uri="{FF2B5EF4-FFF2-40B4-BE49-F238E27FC236}">
                  <a16:creationId xmlns:a16="http://schemas.microsoft.com/office/drawing/2014/main" id="{64D803C7-5502-8C6E-20DF-FD0243AE5B36}"/>
                </a:ext>
              </a:extLst>
            </p:cNvPr>
            <p:cNvGrpSpPr/>
            <p:nvPr/>
          </p:nvGrpSpPr>
          <p:grpSpPr>
            <a:xfrm>
              <a:off x="-2404025" y="315066"/>
              <a:ext cx="1283350" cy="1475106"/>
              <a:chOff x="3014588" y="1664010"/>
              <a:chExt cx="1283350" cy="1475115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15" name="Hatszög 44">
                <a:extLst>
                  <a:ext uri="{FF2B5EF4-FFF2-40B4-BE49-F238E27FC236}">
                    <a16:creationId xmlns:a16="http://schemas.microsoft.com/office/drawing/2014/main" id="{FB7AFAC0-F65D-1640-159E-8DF250953BB3}"/>
                  </a:ext>
                </a:extLst>
              </p:cNvPr>
              <p:cNvSpPr/>
              <p:nvPr/>
            </p:nvSpPr>
            <p:spPr>
              <a:xfrm rot="5400000">
                <a:off x="2918705" y="1759893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16" name="Hatszög 4">
                <a:extLst>
                  <a:ext uri="{FF2B5EF4-FFF2-40B4-BE49-F238E27FC236}">
                    <a16:creationId xmlns:a16="http://schemas.microsoft.com/office/drawing/2014/main" id="{097DF10F-C584-EFEF-01A5-3C99E9DC75AE}"/>
                  </a:ext>
                </a:extLst>
              </p:cNvPr>
              <p:cNvSpPr txBox="1"/>
              <p:nvPr/>
            </p:nvSpPr>
            <p:spPr>
              <a:xfrm>
                <a:off x="3115864" y="1707279"/>
                <a:ext cx="1120788" cy="10153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004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  <a:latin typeface="Calibri"/>
                  </a:rPr>
                  <a:t>Kutatás-fejlesztés és innováció</a:t>
                </a:r>
              </a:p>
            </p:txBody>
          </p:sp>
        </p:grpSp>
        <p:pic>
          <p:nvPicPr>
            <p:cNvPr id="14" name="Kép 18">
              <a:extLst>
                <a:ext uri="{FF2B5EF4-FFF2-40B4-BE49-F238E27FC236}">
                  <a16:creationId xmlns:a16="http://schemas.microsoft.com/office/drawing/2014/main" id="{A7A96DFF-0727-F446-66F7-F08A3D530D56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394" y="1308553"/>
              <a:ext cx="402590" cy="360000"/>
            </a:xfrm>
            <a:prstGeom prst="rect">
              <a:avLst/>
            </a:prstGeom>
            <a:noFill/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DAA664B-519D-B66C-00C6-669F281FA351}"/>
              </a:ext>
            </a:extLst>
          </p:cNvPr>
          <p:cNvSpPr/>
          <p:nvPr/>
        </p:nvSpPr>
        <p:spPr>
          <a:xfrm>
            <a:off x="5186747" y="1975994"/>
            <a:ext cx="3957254" cy="957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szabadalmak fenntartási díjának csökkentése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3EB140-ABF4-5E27-5209-8F7D377FA057}"/>
              </a:ext>
            </a:extLst>
          </p:cNvPr>
          <p:cNvSpPr/>
          <p:nvPr/>
        </p:nvSpPr>
        <p:spPr>
          <a:xfrm>
            <a:off x="5032323" y="2652567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DB6B8CE-B0D4-40E6-901B-8DBCC7E50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2739"/>
              </p:ext>
            </p:extLst>
          </p:nvPr>
        </p:nvGraphicFramePr>
        <p:xfrm>
          <a:off x="104479" y="1384172"/>
          <a:ext cx="4908257" cy="470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Bejegyzett új szabadalmak száma (2021)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32B92-2EB9-1727-7272-0C51CFDEBDA0}"/>
              </a:ext>
            </a:extLst>
          </p:cNvPr>
          <p:cNvSpPr txBox="1"/>
          <p:nvPr/>
        </p:nvSpPr>
        <p:spPr>
          <a:xfrm>
            <a:off x="5052420" y="3486205"/>
            <a:ext cx="402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 dirty="0">
                <a:solidFill>
                  <a:schemeClr val="tx2"/>
                </a:solidFill>
              </a:rPr>
              <a:t>A Kulturális és Innovációs Minisztérium javaslatára a kkv-k, az állami felsőoktatási intézmények és kutatóhelyek a szabadalmi díjaknak csak az egynegyedét kötelesek megfizetni. </a:t>
            </a:r>
            <a:r>
              <a:rPr lang="hu-HU" dirty="0">
                <a:solidFill>
                  <a:schemeClr val="tx2"/>
                </a:solidFill>
              </a:rPr>
              <a:t>A szabadalmak fenntartási díjának csökkentése elősegíti a hazai szabadalmi aktivitás növekedést.</a:t>
            </a:r>
          </a:p>
        </p:txBody>
      </p:sp>
    </p:spTree>
    <p:extLst>
      <p:ext uri="{BB962C8B-B14F-4D97-AF65-F5344CB8AC3E}">
        <p14:creationId xmlns:p14="http://schemas.microsoft.com/office/powerpoint/2010/main" val="380014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29" y="310448"/>
            <a:ext cx="7008187" cy="612000"/>
          </a:xfrm>
        </p:spPr>
        <p:txBody>
          <a:bodyPr>
            <a:noAutofit/>
          </a:bodyPr>
          <a:lstStyle/>
          <a:p>
            <a:r>
              <a:rPr lang="hu-HU" sz="2000" dirty="0"/>
              <a:t>Az innovációt ösztönző és a mobilitást támogató javaslatok javítják a versenyképességet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E4C1D8-DFFA-6C88-C493-0E83FC50EFB0}"/>
              </a:ext>
            </a:extLst>
          </p:cNvPr>
          <p:cNvSpPr/>
          <p:nvPr/>
        </p:nvSpPr>
        <p:spPr>
          <a:xfrm>
            <a:off x="544325" y="2574051"/>
            <a:ext cx="4235743" cy="957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30 év feletti munkavállalók számára a doktori képzés költségei 50 százalékának állami átvállalása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AC8AAD-4E6F-1EE7-3043-44C61BD8727C}"/>
              </a:ext>
            </a:extLst>
          </p:cNvPr>
          <p:cNvSpPr/>
          <p:nvPr/>
        </p:nvSpPr>
        <p:spPr>
          <a:xfrm>
            <a:off x="389902" y="3250624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1384224" y="1815091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90EB6-3090-92C1-A57F-A1B7F22BFF82}"/>
              </a:ext>
            </a:extLst>
          </p:cNvPr>
          <p:cNvSpPr/>
          <p:nvPr/>
        </p:nvSpPr>
        <p:spPr>
          <a:xfrm>
            <a:off x="5245177" y="1815091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B1C3D-0FD2-267D-D859-E089863CA7CA}"/>
              </a:ext>
            </a:extLst>
          </p:cNvPr>
          <p:cNvSpPr txBox="1"/>
          <p:nvPr/>
        </p:nvSpPr>
        <p:spPr>
          <a:xfrm>
            <a:off x="4945259" y="2410295"/>
            <a:ext cx="3944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sz="1800" dirty="0">
                <a:solidFill>
                  <a:schemeClr val="tx2"/>
                </a:solidFill>
              </a:rPr>
              <a:t>Kulturális és Innovációs Minisztérium</a:t>
            </a:r>
            <a:r>
              <a:rPr lang="hu-HU" dirty="0">
                <a:solidFill>
                  <a:schemeClr val="tx2"/>
                </a:solidFill>
              </a:rPr>
              <a:t> intézkedéseinek része a doktori képzési költség 50 százalékának megtérítése a munkáltató számára.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5F762-A7C8-B114-453C-F84049E01F97}"/>
              </a:ext>
            </a:extLst>
          </p:cNvPr>
          <p:cNvGrpSpPr/>
          <p:nvPr/>
        </p:nvGrpSpPr>
        <p:grpSpPr>
          <a:xfrm>
            <a:off x="0" y="43677"/>
            <a:ext cx="983095" cy="1073723"/>
            <a:chOff x="-2404025" y="315066"/>
            <a:chExt cx="1283350" cy="1475106"/>
          </a:xfrm>
        </p:grpSpPr>
        <p:grpSp>
          <p:nvGrpSpPr>
            <p:cNvPr id="13" name="Csoportba foglalás 43">
              <a:extLst>
                <a:ext uri="{FF2B5EF4-FFF2-40B4-BE49-F238E27FC236}">
                  <a16:creationId xmlns:a16="http://schemas.microsoft.com/office/drawing/2014/main" id="{049DD5A6-666A-4FB7-2FC4-467DC6579F95}"/>
                </a:ext>
              </a:extLst>
            </p:cNvPr>
            <p:cNvGrpSpPr/>
            <p:nvPr/>
          </p:nvGrpSpPr>
          <p:grpSpPr>
            <a:xfrm>
              <a:off x="-2404025" y="315066"/>
              <a:ext cx="1283350" cy="1475106"/>
              <a:chOff x="3014588" y="1664010"/>
              <a:chExt cx="1283350" cy="1475115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18" name="Hatszög 44">
                <a:extLst>
                  <a:ext uri="{FF2B5EF4-FFF2-40B4-BE49-F238E27FC236}">
                    <a16:creationId xmlns:a16="http://schemas.microsoft.com/office/drawing/2014/main" id="{081A9087-2660-CD20-9AA9-F5E86CA3D1D7}"/>
                  </a:ext>
                </a:extLst>
              </p:cNvPr>
              <p:cNvSpPr/>
              <p:nvPr/>
            </p:nvSpPr>
            <p:spPr>
              <a:xfrm rot="5400000">
                <a:off x="2918705" y="1759893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19" name="Hatszög 4">
                <a:extLst>
                  <a:ext uri="{FF2B5EF4-FFF2-40B4-BE49-F238E27FC236}">
                    <a16:creationId xmlns:a16="http://schemas.microsoft.com/office/drawing/2014/main" id="{B56E30F1-C0E2-BAB6-EAB8-CA97A4DF623F}"/>
                  </a:ext>
                </a:extLst>
              </p:cNvPr>
              <p:cNvSpPr txBox="1"/>
              <p:nvPr/>
            </p:nvSpPr>
            <p:spPr>
              <a:xfrm>
                <a:off x="3115864" y="1707279"/>
                <a:ext cx="1120788" cy="10153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004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  <a:latin typeface="Calibri"/>
                  </a:rPr>
                  <a:t>Kutatás-fejlesztés és innováció</a:t>
                </a:r>
              </a:p>
            </p:txBody>
          </p:sp>
        </p:grpSp>
        <p:pic>
          <p:nvPicPr>
            <p:cNvPr id="17" name="Kép 18">
              <a:extLst>
                <a:ext uri="{FF2B5EF4-FFF2-40B4-BE49-F238E27FC236}">
                  <a16:creationId xmlns:a16="http://schemas.microsoft.com/office/drawing/2014/main" id="{84C40817-7DD8-79FE-C400-CF24EEC6C902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394" y="1308553"/>
              <a:ext cx="402590" cy="360000"/>
            </a:xfrm>
            <a:prstGeom prst="rect">
              <a:avLst/>
            </a:prstGeom>
            <a:noFill/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910EE3-4096-97F0-CBAC-F4427217DA4B}"/>
              </a:ext>
            </a:extLst>
          </p:cNvPr>
          <p:cNvSpPr/>
          <p:nvPr/>
        </p:nvSpPr>
        <p:spPr>
          <a:xfrm>
            <a:off x="544325" y="3905210"/>
            <a:ext cx="4235743" cy="957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Életciklus elején lévő vállalkozások </a:t>
            </a:r>
            <a:r>
              <a:rPr lang="hu-HU" b="1" dirty="0" err="1">
                <a:solidFill>
                  <a:schemeClr val="tx2"/>
                </a:solidFill>
              </a:rPr>
              <a:t>K+F</a:t>
            </a:r>
            <a:r>
              <a:rPr lang="hu-HU" b="1" dirty="0">
                <a:solidFill>
                  <a:schemeClr val="tx2"/>
                </a:solidFill>
              </a:rPr>
              <a:t> kiadásainak kiemelt támogatása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55A30B-DD84-882B-27D4-8C8CF82D910F}"/>
              </a:ext>
            </a:extLst>
          </p:cNvPr>
          <p:cNvSpPr/>
          <p:nvPr/>
        </p:nvSpPr>
        <p:spPr>
          <a:xfrm>
            <a:off x="389902" y="4581783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A40976-AD56-2702-8142-626856CC1F13}"/>
              </a:ext>
            </a:extLst>
          </p:cNvPr>
          <p:cNvSpPr txBox="1"/>
          <p:nvPr/>
        </p:nvSpPr>
        <p:spPr>
          <a:xfrm>
            <a:off x="4924359" y="3878759"/>
            <a:ext cx="4219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Megteremtik a </a:t>
            </a:r>
            <a:r>
              <a:rPr lang="hu-HU" b="1" dirty="0"/>
              <a:t>tőkévé konvertálható kölcsön</a:t>
            </a:r>
            <a:r>
              <a:rPr lang="hu-HU" dirty="0"/>
              <a:t> (</a:t>
            </a:r>
            <a:r>
              <a:rPr lang="hu-HU" dirty="0" err="1"/>
              <a:t>Convertible</a:t>
            </a:r>
            <a:r>
              <a:rPr lang="hu-HU" dirty="0"/>
              <a:t> </a:t>
            </a:r>
            <a:r>
              <a:rPr lang="hu-HU" dirty="0" err="1"/>
              <a:t>Note</a:t>
            </a:r>
            <a:r>
              <a:rPr lang="hu-HU" dirty="0"/>
              <a:t>) alkalmazási lehetőségét.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E3C03D-7353-8FB9-BB30-E3217732D197}"/>
              </a:ext>
            </a:extLst>
          </p:cNvPr>
          <p:cNvSpPr/>
          <p:nvPr/>
        </p:nvSpPr>
        <p:spPr>
          <a:xfrm>
            <a:off x="540395" y="5264876"/>
            <a:ext cx="4235743" cy="957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munkaerőpiaci mobilitás támogatása az ingázás ösztönzésén keresztül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09B212-544E-A379-7151-32CD3B16FBF8}"/>
              </a:ext>
            </a:extLst>
          </p:cNvPr>
          <p:cNvSpPr/>
          <p:nvPr/>
        </p:nvSpPr>
        <p:spPr>
          <a:xfrm>
            <a:off x="385972" y="5941449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DDDC31-A185-F6DA-1E1A-10407116CA1F}"/>
              </a:ext>
            </a:extLst>
          </p:cNvPr>
          <p:cNvSpPr txBox="1"/>
          <p:nvPr/>
        </p:nvSpPr>
        <p:spPr>
          <a:xfrm>
            <a:off x="4930561" y="5070224"/>
            <a:ext cx="4138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chemeClr val="tx2"/>
                </a:solidFill>
                <a:latin typeface="Calibri" panose="020F0502020204030204" pitchFamily="34" charset="0"/>
              </a:rPr>
              <a:t>2023-tól </a:t>
            </a:r>
            <a:r>
              <a:rPr lang="hu-HU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kilométerenként</a:t>
            </a:r>
            <a:r>
              <a:rPr lang="hu-HU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u-HU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15-ről 30 forintra emelkedett a munkába járás adómentes költségtérítése</a:t>
            </a:r>
            <a:r>
              <a:rPr lang="hu-HU" sz="1800" dirty="0">
                <a:solidFill>
                  <a:schemeClr val="tx2"/>
                </a:solidFill>
                <a:latin typeface="Calibri" panose="020F0502020204030204" pitchFamily="34" charset="0"/>
              </a:rPr>
              <a:t>. Emellett májustól bevezetésre került az országos és </a:t>
            </a:r>
            <a:r>
              <a:rPr lang="hu-HU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vármegyebérlet</a:t>
            </a:r>
            <a:r>
              <a:rPr lang="hu-HU" sz="180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F90D62-4BF5-81F5-70D0-1D3BE760787E}"/>
              </a:ext>
            </a:extLst>
          </p:cNvPr>
          <p:cNvGrpSpPr/>
          <p:nvPr/>
        </p:nvGrpSpPr>
        <p:grpSpPr>
          <a:xfrm>
            <a:off x="511999" y="884586"/>
            <a:ext cx="918000" cy="1054800"/>
            <a:chOff x="-1627100" y="4227407"/>
            <a:chExt cx="718155" cy="825461"/>
          </a:xfrm>
        </p:grpSpPr>
        <p:grpSp>
          <p:nvGrpSpPr>
            <p:cNvPr id="31" name="Csoportba foglalás 43">
              <a:extLst>
                <a:ext uri="{FF2B5EF4-FFF2-40B4-BE49-F238E27FC236}">
                  <a16:creationId xmlns:a16="http://schemas.microsoft.com/office/drawing/2014/main" id="{35A38055-E8AA-4B31-CA6A-DDCAD0245858}"/>
                </a:ext>
              </a:extLst>
            </p:cNvPr>
            <p:cNvGrpSpPr/>
            <p:nvPr/>
          </p:nvGrpSpPr>
          <p:grpSpPr>
            <a:xfrm>
              <a:off x="-1627100" y="4227407"/>
              <a:ext cx="718155" cy="825461"/>
              <a:chOff x="2347967" y="2859366"/>
              <a:chExt cx="1283350" cy="1475115"/>
            </a:xfrm>
            <a:solidFill>
              <a:schemeClr val="bg1">
                <a:lumMod val="50000"/>
              </a:schemeClr>
            </a:solidFill>
          </p:grpSpPr>
          <p:sp>
            <p:nvSpPr>
              <p:cNvPr id="33" name="Hatszög 44">
                <a:extLst>
                  <a:ext uri="{FF2B5EF4-FFF2-40B4-BE49-F238E27FC236}">
                    <a16:creationId xmlns:a16="http://schemas.microsoft.com/office/drawing/2014/main" id="{05AC6AAE-A54C-3793-D9D9-52FFA7D5D0B5}"/>
                  </a:ext>
                </a:extLst>
              </p:cNvPr>
              <p:cNvSpPr/>
              <p:nvPr/>
            </p:nvSpPr>
            <p:spPr>
              <a:xfrm rot="5400000">
                <a:off x="2252084" y="2955249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34" name="Hatszög 4">
                <a:extLst>
                  <a:ext uri="{FF2B5EF4-FFF2-40B4-BE49-F238E27FC236}">
                    <a16:creationId xmlns:a16="http://schemas.microsoft.com/office/drawing/2014/main" id="{6DE116F0-6994-9108-1F57-E3C828013DAA}"/>
                  </a:ext>
                </a:extLst>
              </p:cNvPr>
              <p:cNvSpPr txBox="1"/>
              <p:nvPr/>
            </p:nvSpPr>
            <p:spPr>
              <a:xfrm>
                <a:off x="2362201" y="3016028"/>
                <a:ext cx="1262742" cy="86120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  <a:latin typeface="+mn-lt"/>
                  </a:rPr>
                  <a:t>Területi és társadalmi felzárkózás</a:t>
                </a:r>
              </a:p>
            </p:txBody>
          </p:sp>
        </p:grpSp>
        <p:pic>
          <p:nvPicPr>
            <p:cNvPr id="32" name="Picture 6" descr="Balance Free Icon">
              <a:extLst>
                <a:ext uri="{FF2B5EF4-FFF2-40B4-BE49-F238E27FC236}">
                  <a16:creationId xmlns:a16="http://schemas.microsoft.com/office/drawing/2014/main" id="{5FBBC061-E112-8ED2-9DBC-B6D980B82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1964" y="4754144"/>
              <a:ext cx="201454" cy="20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01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62" y="310448"/>
            <a:ext cx="7105954" cy="612000"/>
          </a:xfrm>
        </p:spPr>
        <p:txBody>
          <a:bodyPr>
            <a:noAutofit/>
          </a:bodyPr>
          <a:lstStyle/>
          <a:p>
            <a:r>
              <a:rPr lang="hu-HU" sz="2100" dirty="0">
                <a:solidFill>
                  <a:schemeClr val="tx2"/>
                </a:solidFill>
              </a:rPr>
              <a:t>A NAV honlapja, a nav.gov.hu portál új, </a:t>
            </a:r>
            <a:r>
              <a:rPr lang="hu-HU" sz="2100" dirty="0" err="1">
                <a:solidFill>
                  <a:schemeClr val="tx2"/>
                </a:solidFill>
              </a:rPr>
              <a:t>felhasználóbarátabb</a:t>
            </a:r>
            <a:r>
              <a:rPr lang="hu-HU" sz="2100" dirty="0">
                <a:solidFill>
                  <a:schemeClr val="tx2"/>
                </a:solidFill>
              </a:rPr>
              <a:t> felületet kapott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8828" y="6316643"/>
            <a:ext cx="3213324" cy="369333"/>
          </a:xfrm>
        </p:spPr>
        <p:txBody>
          <a:bodyPr/>
          <a:lstStyle/>
          <a:p>
            <a:r>
              <a:rPr lang="hu-HU" dirty="0"/>
              <a:t>Forrás | Európai Bizottság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967" y="5809645"/>
            <a:ext cx="4535091" cy="444979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Eu</a:t>
            </a:r>
            <a:r>
              <a:rPr lang="hu-HU" dirty="0"/>
              <a:t> digitális gazdaság és társadalom index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32B92-2EB9-1727-7272-0C51CFDEBDA0}"/>
              </a:ext>
            </a:extLst>
          </p:cNvPr>
          <p:cNvSpPr txBox="1"/>
          <p:nvPr/>
        </p:nvSpPr>
        <p:spPr>
          <a:xfrm>
            <a:off x="5117216" y="3481240"/>
            <a:ext cx="402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 dirty="0">
                <a:solidFill>
                  <a:schemeClr val="tx2"/>
                </a:solidFill>
              </a:rPr>
              <a:t>Magyarország digitális fejlettsége az EU-</a:t>
            </a:r>
            <a:r>
              <a:rPr lang="hu-HU" sz="1800" dirty="0" err="1">
                <a:solidFill>
                  <a:schemeClr val="tx2"/>
                </a:solidFill>
              </a:rPr>
              <a:t>DESI</a:t>
            </a:r>
            <a:r>
              <a:rPr lang="hu-HU" sz="1800" dirty="0">
                <a:solidFill>
                  <a:schemeClr val="tx2"/>
                </a:solidFill>
              </a:rPr>
              <a:t> alapján a 6. legalacsonyabb az Európai Unióban. A digitális közszolgáltatások pilléren belül a 21. helyet érte el az ország, ami mutatja az e-közigazgatás „észt mintájú” kiépítése előtti potenciált.</a:t>
            </a:r>
            <a:endParaRPr lang="hu-HU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AD8A33-5776-9CFF-6C34-17F0DDBC0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88128"/>
              </p:ext>
            </p:extLst>
          </p:nvPr>
        </p:nvGraphicFramePr>
        <p:xfrm>
          <a:off x="77581" y="1130518"/>
          <a:ext cx="4832301" cy="438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5E2C675-02F5-7A53-2394-EFBAB7632680}"/>
              </a:ext>
            </a:extLst>
          </p:cNvPr>
          <p:cNvGrpSpPr/>
          <p:nvPr/>
        </p:nvGrpSpPr>
        <p:grpSpPr>
          <a:xfrm>
            <a:off x="0" y="70556"/>
            <a:ext cx="918555" cy="1055804"/>
            <a:chOff x="199184" y="4585491"/>
            <a:chExt cx="918555" cy="1055804"/>
          </a:xfrm>
        </p:grpSpPr>
        <p:grpSp>
          <p:nvGrpSpPr>
            <p:cNvPr id="21" name="Csoportba foglalás 43">
              <a:extLst>
                <a:ext uri="{FF2B5EF4-FFF2-40B4-BE49-F238E27FC236}">
                  <a16:creationId xmlns:a16="http://schemas.microsoft.com/office/drawing/2014/main" id="{4FF75B14-8355-FA7A-AE15-B7E76056604B}"/>
                </a:ext>
              </a:extLst>
            </p:cNvPr>
            <p:cNvGrpSpPr/>
            <p:nvPr/>
          </p:nvGrpSpPr>
          <p:grpSpPr>
            <a:xfrm>
              <a:off x="199184" y="4585491"/>
              <a:ext cx="918555" cy="1055804"/>
              <a:chOff x="370117" y="1664010"/>
              <a:chExt cx="1283350" cy="1475115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26" name="Hatszög 44">
                <a:extLst>
                  <a:ext uri="{FF2B5EF4-FFF2-40B4-BE49-F238E27FC236}">
                    <a16:creationId xmlns:a16="http://schemas.microsoft.com/office/drawing/2014/main" id="{222E8E3B-AB17-DA85-6AEE-686BB6EE2427}"/>
                  </a:ext>
                </a:extLst>
              </p:cNvPr>
              <p:cNvSpPr/>
              <p:nvPr/>
            </p:nvSpPr>
            <p:spPr>
              <a:xfrm rot="5400000">
                <a:off x="274234" y="1759893"/>
                <a:ext cx="1475115" cy="128335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27" name="Hatszög 4">
                <a:extLst>
                  <a:ext uri="{FF2B5EF4-FFF2-40B4-BE49-F238E27FC236}">
                    <a16:creationId xmlns:a16="http://schemas.microsoft.com/office/drawing/2014/main" id="{809202B7-3AFF-409D-40C2-A89375981211}"/>
                  </a:ext>
                </a:extLst>
              </p:cNvPr>
              <p:cNvSpPr txBox="1"/>
              <p:nvPr/>
            </p:nvSpPr>
            <p:spPr>
              <a:xfrm>
                <a:off x="459961" y="1834849"/>
                <a:ext cx="1120789" cy="7081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</a:rPr>
                  <a:t>Állami hatékonyság</a:t>
                </a:r>
              </a:p>
            </p:txBody>
          </p:sp>
        </p:grpSp>
        <p:pic>
          <p:nvPicPr>
            <p:cNvPr id="25" name="Kép 19">
              <a:extLst>
                <a:ext uri="{FF2B5EF4-FFF2-40B4-BE49-F238E27FC236}">
                  <a16:creationId xmlns:a16="http://schemas.microsoft.com/office/drawing/2014/main" id="{B3DB60F9-D7F5-E928-E319-FB5D3538AFBD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51" y="5176213"/>
              <a:ext cx="357537" cy="336536"/>
            </a:xfrm>
            <a:prstGeom prst="rect">
              <a:avLst/>
            </a:prstGeom>
            <a:noFill/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D58EED3-6EA0-E20A-095B-BFE33A90C3F2}"/>
              </a:ext>
            </a:extLst>
          </p:cNvPr>
          <p:cNvSpPr/>
          <p:nvPr/>
        </p:nvSpPr>
        <p:spPr>
          <a:xfrm>
            <a:off x="5141887" y="1892851"/>
            <a:ext cx="400211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Adózóbarát, átlátható weboldal fejlesztése, online intézhető ügyek bővítése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27788F-6616-2DCE-2A78-820EDB581991}"/>
              </a:ext>
            </a:extLst>
          </p:cNvPr>
          <p:cNvSpPr/>
          <p:nvPr/>
        </p:nvSpPr>
        <p:spPr>
          <a:xfrm>
            <a:off x="4987464" y="2569424"/>
            <a:ext cx="34224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21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21F17-A23E-0496-4D0B-B5742AFC0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55" y="1030194"/>
            <a:ext cx="7365690" cy="4797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13D85-E32A-42CA-AE79-C0D01B19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8" y="310448"/>
            <a:ext cx="7863038" cy="612000"/>
          </a:xfrm>
        </p:spPr>
        <p:txBody>
          <a:bodyPr>
            <a:noAutofit/>
          </a:bodyPr>
          <a:lstStyle/>
          <a:p>
            <a:r>
              <a:rPr lang="hu-HU" sz="2100" dirty="0"/>
              <a:t>A versenyképességi tartalékot jelzi, hogy csak 3 terület megvalósulása haladja meg az 50 százalékot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ECB6F0-20E3-7232-00A1-05EE30EC5B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200" y="5871982"/>
            <a:ext cx="7863038" cy="612000"/>
          </a:xfrm>
        </p:spPr>
        <p:txBody>
          <a:bodyPr>
            <a:normAutofit/>
          </a:bodyPr>
          <a:lstStyle/>
          <a:p>
            <a:r>
              <a:rPr lang="hu-HU" sz="1600" dirty="0"/>
              <a:t>AZ MNB 330 VERSENYKÉPESSÉGI JAVASLATA MEGVALÓSULÁSÁNAK ÖSSZESÍTETT, PRIORITÁSSAL SÚLYOZOTT MÉRTÉKE TÉMAKÖRÖNKÉNT (SZÁZALÉK)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198BD0-8BD6-FB35-0353-F59B348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402392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3597-79B6-4003-8364-4D66AF08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553853"/>
            <a:ext cx="5689026" cy="1690335"/>
          </a:xfrm>
        </p:spPr>
        <p:txBody>
          <a:bodyPr/>
          <a:lstStyle/>
          <a:p>
            <a:pPr algn="ctr"/>
            <a:r>
              <a:rPr lang="hu-HU" sz="3200" dirty="0"/>
              <a:t>Köszönöm 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39631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2A0C-A36B-4843-886F-336499D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VESZÉLYEK KORÁBAN MÉG fontosabbá válik a versenyképesség javítása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4D46E34A-D4A8-3A84-1239-6D81440D6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979006"/>
              </p:ext>
            </p:extLst>
          </p:nvPr>
        </p:nvGraphicFramePr>
        <p:xfrm>
          <a:off x="135911" y="1168341"/>
          <a:ext cx="5697627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EF1FADEE-70B4-0813-5F24-ABBBC5610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754" y="1463594"/>
            <a:ext cx="3092235" cy="44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4D610-5F2E-5F82-8652-F909E98547EB}"/>
              </a:ext>
            </a:extLst>
          </p:cNvPr>
          <p:cNvSpPr txBox="1"/>
          <p:nvPr/>
        </p:nvSpPr>
        <p:spPr>
          <a:xfrm>
            <a:off x="8471455" y="5239714"/>
            <a:ext cx="487680" cy="2667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100" b="0" dirty="0">
                <a:solidFill>
                  <a:schemeClr val="tx2"/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C054-5FA1-4ECB-9564-6E1C22D7EBAD}"/>
              </a:ext>
            </a:extLst>
          </p:cNvPr>
          <p:cNvSpPr txBox="1"/>
          <p:nvPr/>
        </p:nvSpPr>
        <p:spPr>
          <a:xfrm>
            <a:off x="817707" y="3373090"/>
            <a:ext cx="8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13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BAB31-6F50-2CF5-5786-16A8C6EA4FA2}"/>
              </a:ext>
            </a:extLst>
          </p:cNvPr>
          <p:cNvSpPr txBox="1"/>
          <p:nvPr/>
        </p:nvSpPr>
        <p:spPr>
          <a:xfrm>
            <a:off x="478174" y="4849652"/>
            <a:ext cx="8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13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D4EBCD-A5DD-80BA-A8FA-EC08F2B92A0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1" y="1642753"/>
            <a:ext cx="570069" cy="570069"/>
          </a:xfrm>
          <a:prstGeom prst="rect">
            <a:avLst/>
          </a:prstGeom>
        </p:spPr>
      </p:pic>
      <p:pic>
        <p:nvPicPr>
          <p:cNvPr id="10" name="Graphic 9" descr="Oil Barrel outline">
            <a:extLst>
              <a:ext uri="{FF2B5EF4-FFF2-40B4-BE49-F238E27FC236}">
                <a16:creationId xmlns:a16="http://schemas.microsoft.com/office/drawing/2014/main" id="{B7462250-3BFD-20C6-6390-701A2CF65F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841" y="2078865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E255-E6F4-42C8-84B5-CA5E78E9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298874"/>
            <a:ext cx="7610642" cy="612000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 versenyképességi tükör CÉLJA a 330 pont előrehaladásának mérése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0733B54-6547-E4BB-87D3-86730BD913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2649" y="6473128"/>
            <a:ext cx="5759387" cy="171995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pic>
        <p:nvPicPr>
          <p:cNvPr id="26" name="Kép 12">
            <a:extLst>
              <a:ext uri="{FF2B5EF4-FFF2-40B4-BE49-F238E27FC236}">
                <a16:creationId xmlns:a16="http://schemas.microsoft.com/office/drawing/2014/main" id="{8F8A0DB1-6FA0-B6F8-723C-C4F24B4E2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29" y="1361408"/>
            <a:ext cx="1165696" cy="1165696"/>
          </a:xfrm>
          <a:prstGeom prst="rect">
            <a:avLst/>
          </a:prstGeom>
        </p:spPr>
      </p:pic>
      <p:sp>
        <p:nvSpPr>
          <p:cNvPr id="27" name="Téglalap: lekerekített 8">
            <a:extLst>
              <a:ext uri="{FF2B5EF4-FFF2-40B4-BE49-F238E27FC236}">
                <a16:creationId xmlns:a16="http://schemas.microsoft.com/office/drawing/2014/main" id="{E177B0FF-FAE5-0A58-83CD-3BEC3C61DC7E}"/>
              </a:ext>
            </a:extLst>
          </p:cNvPr>
          <p:cNvSpPr/>
          <p:nvPr/>
        </p:nvSpPr>
        <p:spPr>
          <a:xfrm>
            <a:off x="586389" y="2088099"/>
            <a:ext cx="1800000" cy="6120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Mérés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églalap: lekerekített 9">
            <a:extLst>
              <a:ext uri="{FF2B5EF4-FFF2-40B4-BE49-F238E27FC236}">
                <a16:creationId xmlns:a16="http://schemas.microsoft.com/office/drawing/2014/main" id="{72FF88FD-FD5F-8633-0A3A-F22A0B205144}"/>
              </a:ext>
            </a:extLst>
          </p:cNvPr>
          <p:cNvSpPr/>
          <p:nvPr/>
        </p:nvSpPr>
        <p:spPr>
          <a:xfrm>
            <a:off x="586389" y="3556211"/>
            <a:ext cx="1800000" cy="6120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Felépítés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zövegdoboz 10">
            <a:extLst>
              <a:ext uri="{FF2B5EF4-FFF2-40B4-BE49-F238E27FC236}">
                <a16:creationId xmlns:a16="http://schemas.microsoft.com/office/drawing/2014/main" id="{89BD1EFE-EE11-6736-C7D6-C2FC4EEDFECA}"/>
              </a:ext>
            </a:extLst>
          </p:cNvPr>
          <p:cNvSpPr txBox="1"/>
          <p:nvPr/>
        </p:nvSpPr>
        <p:spPr>
          <a:xfrm>
            <a:off x="2689301" y="1335568"/>
            <a:ext cx="415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Versenyképességi programban bemutatott 330 javaslat megvalósulásának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számszerű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nyomon követése.</a:t>
            </a:r>
          </a:p>
        </p:txBody>
      </p:sp>
      <p:sp>
        <p:nvSpPr>
          <p:cNvPr id="30" name="Szövegdoboz 12">
            <a:extLst>
              <a:ext uri="{FF2B5EF4-FFF2-40B4-BE49-F238E27FC236}">
                <a16:creationId xmlns:a16="http://schemas.microsoft.com/office/drawing/2014/main" id="{9DAA98E9-ECF5-430D-FA6C-460147D49382}"/>
              </a:ext>
            </a:extLst>
          </p:cNvPr>
          <p:cNvSpPr txBox="1"/>
          <p:nvPr/>
        </p:nvSpPr>
        <p:spPr>
          <a:xfrm>
            <a:off x="2732994" y="3154559"/>
            <a:ext cx="558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Kvantitatív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kvalitatív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módszereket is használ.</a:t>
            </a:r>
          </a:p>
        </p:txBody>
      </p:sp>
      <p:cxnSp>
        <p:nvCxnSpPr>
          <p:cNvPr id="31" name="Egyenes összekötő 16">
            <a:extLst>
              <a:ext uri="{FF2B5EF4-FFF2-40B4-BE49-F238E27FC236}">
                <a16:creationId xmlns:a16="http://schemas.microsoft.com/office/drawing/2014/main" id="{1C659480-441D-F29C-27A5-B4201605CAE1}"/>
              </a:ext>
            </a:extLst>
          </p:cNvPr>
          <p:cNvCxnSpPr>
            <a:cxnSpLocks/>
          </p:cNvCxnSpPr>
          <p:nvPr/>
        </p:nvCxnSpPr>
        <p:spPr>
          <a:xfrm>
            <a:off x="2559691" y="1150030"/>
            <a:ext cx="0" cy="387991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17">
            <a:extLst>
              <a:ext uri="{FF2B5EF4-FFF2-40B4-BE49-F238E27FC236}">
                <a16:creationId xmlns:a16="http://schemas.microsoft.com/office/drawing/2014/main" id="{EEA52523-A6B8-F414-BC5E-2AFD009BEDBF}"/>
              </a:ext>
            </a:extLst>
          </p:cNvPr>
          <p:cNvCxnSpPr>
            <a:cxnSpLocks/>
          </p:cNvCxnSpPr>
          <p:nvPr/>
        </p:nvCxnSpPr>
        <p:spPr>
          <a:xfrm>
            <a:off x="403312" y="2914673"/>
            <a:ext cx="8346708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12">
            <a:extLst>
              <a:ext uri="{FF2B5EF4-FFF2-40B4-BE49-F238E27FC236}">
                <a16:creationId xmlns:a16="http://schemas.microsoft.com/office/drawing/2014/main" id="{D68F6069-8C46-A208-544E-563EA7E01388}"/>
              </a:ext>
            </a:extLst>
          </p:cNvPr>
          <p:cNvSpPr txBox="1"/>
          <p:nvPr/>
        </p:nvSpPr>
        <p:spPr>
          <a:xfrm>
            <a:off x="2732994" y="3617971"/>
            <a:ext cx="5581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Leíró elemzés mellett a kiadvány 4 fokozatú skálán méri a javaslatok megvalósulásának mértékét, azokhoz prioritást is rendelve.</a:t>
            </a:r>
          </a:p>
        </p:txBody>
      </p:sp>
      <p:pic>
        <p:nvPicPr>
          <p:cNvPr id="34" name="Kép 14">
            <a:extLst>
              <a:ext uri="{FF2B5EF4-FFF2-40B4-BE49-F238E27FC236}">
                <a16:creationId xmlns:a16="http://schemas.microsoft.com/office/drawing/2014/main" id="{4FDA4556-A2C5-BCB8-36C9-EC8DB29E0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34198"/>
          <a:stretch/>
        </p:blipFill>
        <p:spPr>
          <a:xfrm rot="20955785">
            <a:off x="6035121" y="2023546"/>
            <a:ext cx="1176679" cy="292105"/>
          </a:xfrm>
          <a:prstGeom prst="rect">
            <a:avLst/>
          </a:prstGeom>
        </p:spPr>
      </p:pic>
      <p:pic>
        <p:nvPicPr>
          <p:cNvPr id="35" name="Kép 1">
            <a:extLst>
              <a:ext uri="{FF2B5EF4-FFF2-40B4-BE49-F238E27FC236}">
                <a16:creationId xmlns:a16="http://schemas.microsoft.com/office/drawing/2014/main" id="{B8A03A51-59BF-54DF-AA38-1D2022E9CF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80" t="8134" r="37064" b="65682"/>
          <a:stretch/>
        </p:blipFill>
        <p:spPr>
          <a:xfrm>
            <a:off x="933624" y="1390724"/>
            <a:ext cx="1095755" cy="5942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035B751-1A75-7F41-08BF-942E4DDE7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1" y="5347986"/>
            <a:ext cx="8622623" cy="11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FEB5-0FD2-4B0A-9054-6A187441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versenyképességi program megvalósulása 42-ről 46 százalékra emelkedett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2D1794-4ADF-BFEB-510C-0DBA3E75F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179" y="5390214"/>
            <a:ext cx="7737642" cy="851405"/>
          </a:xfrm>
        </p:spPr>
        <p:txBody>
          <a:bodyPr>
            <a:normAutofit/>
          </a:bodyPr>
          <a:lstStyle/>
          <a:p>
            <a:r>
              <a:rPr lang="hu-HU" dirty="0"/>
              <a:t>Az MNB 330 versenyképességi javaslata megvalósulásának összesített, prioritással súlyozott mértéke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B25E3-5C40-4D4F-802E-F64AE04A6E78}"/>
              </a:ext>
            </a:extLst>
          </p:cNvPr>
          <p:cNvSpPr txBox="1"/>
          <p:nvPr/>
        </p:nvSpPr>
        <p:spPr>
          <a:xfrm>
            <a:off x="649690" y="2734252"/>
            <a:ext cx="169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263 javaslat megvalósulása elkezdődött…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583B3-DD9F-4086-9A3B-5E162D1D0D98}"/>
              </a:ext>
            </a:extLst>
          </p:cNvPr>
          <p:cNvSpPr txBox="1"/>
          <p:nvPr/>
        </p:nvSpPr>
        <p:spPr>
          <a:xfrm>
            <a:off x="6182858" y="2478227"/>
            <a:ext cx="2592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…azonban a fenntartható felzárkózási pálya eléréséhez a többi javaslat megvalósulása is szükséges.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ED0312-C359-3B5E-C03D-FA0A9F337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020CC91-6850-F455-EDDE-EADD9737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85" y="1467786"/>
            <a:ext cx="3545315" cy="3484997"/>
          </a:xfrm>
          <a:prstGeom prst="rect">
            <a:avLst/>
          </a:prstGeom>
        </p:spPr>
      </p:pic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3D7DC41B-FD13-480E-94A6-7F6DE10FC3DF}"/>
              </a:ext>
            </a:extLst>
          </p:cNvPr>
          <p:cNvSpPr/>
          <p:nvPr/>
        </p:nvSpPr>
        <p:spPr>
          <a:xfrm rot="20338463">
            <a:off x="3668024" y="1518224"/>
            <a:ext cx="344722" cy="342530"/>
          </a:xfrm>
          <a:prstGeom prst="curvedDownArrow">
            <a:avLst>
              <a:gd name="adj1" fmla="val 25000"/>
              <a:gd name="adj2" fmla="val 75787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7E953-F853-A73B-21DA-48ECAC7D2F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730" t="5524" r="4782" b="26556"/>
          <a:stretch/>
        </p:blipFill>
        <p:spPr>
          <a:xfrm rot="5866926">
            <a:off x="2531782" y="296284"/>
            <a:ext cx="4705489" cy="6080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85B9E-7101-4AC1-8B57-80D24C78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2020-as évtized válságai megnehezítették, de fel is értékelték a versenyképesség javítását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88411D-1F3D-1A57-1F9D-D9C7BDF5B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9019" y="5831401"/>
            <a:ext cx="6531203" cy="612000"/>
          </a:xfrm>
        </p:spPr>
        <p:txBody>
          <a:bodyPr>
            <a:noAutofit/>
          </a:bodyPr>
          <a:lstStyle/>
          <a:p>
            <a:r>
              <a:rPr lang="hu-HU" sz="1600" dirty="0"/>
              <a:t>A VERSENYKÉPESSÉGI JAVASLATOK MEGVALÓSULÁSÁNAK változása (SZÁZALÉK)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4033D2-A511-A86E-88D8-9C643A7281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4000" y="6486263"/>
            <a:ext cx="2970000" cy="277000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42992ED-106E-43E1-9D48-382876081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013160"/>
              </p:ext>
            </p:extLst>
          </p:nvPr>
        </p:nvGraphicFramePr>
        <p:xfrm>
          <a:off x="1074620" y="1144996"/>
          <a:ext cx="7200000" cy="477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22A8211B-F741-18AD-3CEA-F4D513FDF2B1}"/>
              </a:ext>
            </a:extLst>
          </p:cNvPr>
          <p:cNvSpPr txBox="1"/>
          <p:nvPr/>
        </p:nvSpPr>
        <p:spPr>
          <a:xfrm>
            <a:off x="1784915" y="4401362"/>
            <a:ext cx="1247976" cy="5330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dirty="0">
                <a:solidFill>
                  <a:schemeClr val="bg1"/>
                </a:solidFill>
              </a:rPr>
              <a:t>+22%</a:t>
            </a:r>
          </a:p>
        </p:txBody>
      </p:sp>
    </p:spTree>
    <p:extLst>
      <p:ext uri="{BB962C8B-B14F-4D97-AF65-F5344CB8AC3E}">
        <p14:creationId xmlns:p14="http://schemas.microsoft.com/office/powerpoint/2010/main" val="237082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C94A-F8CB-4225-998D-F963C4A2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100" dirty="0"/>
              <a:t>25 javaslat valósult meg teljes mértékben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CF8B-8580-4D2B-B569-299F42B602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6833" y="6359725"/>
            <a:ext cx="7515899" cy="277000"/>
          </a:xfrm>
        </p:spPr>
        <p:txBody>
          <a:bodyPr/>
          <a:lstStyle/>
          <a:p>
            <a:pPr algn="l" defTabSz="342892">
              <a:lnSpc>
                <a:spcPct val="100000"/>
              </a:lnSpc>
              <a:defRPr/>
            </a:pPr>
            <a:r>
              <a:rPr lang="hu-HU" dirty="0">
                <a:solidFill>
                  <a:srgbClr val="0C2148"/>
                </a:solidFill>
                <a:latin typeface="Calibri"/>
              </a:rPr>
              <a:t>Megjegyzés 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</a:rPr>
              <a:t>| </a:t>
            </a:r>
            <a:r>
              <a:rPr lang="hu-HU" dirty="0">
                <a:solidFill>
                  <a:srgbClr val="0C2148"/>
                </a:solidFill>
                <a:latin typeface="Calibri"/>
              </a:rPr>
              <a:t>A kisebb méretű körök a 2021 végi, a nagyobb méretű körök az aktuális állapotot tükrözik.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534FD62-12A0-40EC-A38B-D82D069E2AD7}"/>
              </a:ext>
            </a:extLst>
          </p:cNvPr>
          <p:cNvSpPr txBox="1">
            <a:spLocks/>
          </p:cNvSpPr>
          <p:nvPr/>
        </p:nvSpPr>
        <p:spPr>
          <a:xfrm>
            <a:off x="8183807" y="5745558"/>
            <a:ext cx="2700000" cy="277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050" dirty="0"/>
              <a:t>Forrás | MNB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1D4BBC-FBD7-35BC-D6AE-F451DF135C25}"/>
              </a:ext>
            </a:extLst>
          </p:cNvPr>
          <p:cNvSpPr/>
          <p:nvPr/>
        </p:nvSpPr>
        <p:spPr>
          <a:xfrm>
            <a:off x="81391" y="2586426"/>
            <a:ext cx="756000" cy="75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253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8C0710-B1BC-6211-EC0E-97BA0C1EDB6A}"/>
              </a:ext>
            </a:extLst>
          </p:cNvPr>
          <p:cNvGrpSpPr/>
          <p:nvPr/>
        </p:nvGrpSpPr>
        <p:grpSpPr>
          <a:xfrm>
            <a:off x="1404526" y="971741"/>
            <a:ext cx="6182408" cy="5306778"/>
            <a:chOff x="1354182" y="922448"/>
            <a:chExt cx="6435634" cy="543806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6E2DB38-ECC5-AD8A-51DD-55E8F3D6E55E}"/>
                </a:ext>
              </a:extLst>
            </p:cNvPr>
            <p:cNvSpPr/>
            <p:nvPr/>
          </p:nvSpPr>
          <p:spPr>
            <a:xfrm>
              <a:off x="3767545" y="922448"/>
              <a:ext cx="1608908" cy="1326612"/>
            </a:xfrm>
            <a:custGeom>
              <a:avLst/>
              <a:gdLst>
                <a:gd name="connsiteX0" fmla="*/ 0 w 1608908"/>
                <a:gd name="connsiteY0" fmla="*/ 1326612 h 1326612"/>
                <a:gd name="connsiteX1" fmla="*/ 804454 w 1608908"/>
                <a:gd name="connsiteY1" fmla="*/ 0 h 1326612"/>
                <a:gd name="connsiteX2" fmla="*/ 804454 w 1608908"/>
                <a:gd name="connsiteY2" fmla="*/ 0 h 1326612"/>
                <a:gd name="connsiteX3" fmla="*/ 1608908 w 1608908"/>
                <a:gd name="connsiteY3" fmla="*/ 1326612 h 1326612"/>
                <a:gd name="connsiteX4" fmla="*/ 0 w 1608908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908" h="1326612">
                  <a:moveTo>
                    <a:pt x="0" y="1326612"/>
                  </a:moveTo>
                  <a:lnTo>
                    <a:pt x="804454" y="0"/>
                  </a:lnTo>
                  <a:lnTo>
                    <a:pt x="804454" y="0"/>
                  </a:lnTo>
                  <a:lnTo>
                    <a:pt x="1608908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136A78-0F62-250D-E837-DCDAABFA167C}"/>
                </a:ext>
              </a:extLst>
            </p:cNvPr>
            <p:cNvSpPr/>
            <p:nvPr/>
          </p:nvSpPr>
          <p:spPr>
            <a:xfrm>
              <a:off x="2963090" y="2292933"/>
              <a:ext cx="3217817" cy="1326612"/>
            </a:xfrm>
            <a:custGeom>
              <a:avLst/>
              <a:gdLst>
                <a:gd name="connsiteX0" fmla="*/ 0 w 3217817"/>
                <a:gd name="connsiteY0" fmla="*/ 1326612 h 1326612"/>
                <a:gd name="connsiteX1" fmla="*/ 804458 w 3217817"/>
                <a:gd name="connsiteY1" fmla="*/ 0 h 1326612"/>
                <a:gd name="connsiteX2" fmla="*/ 2413359 w 3217817"/>
                <a:gd name="connsiteY2" fmla="*/ 0 h 1326612"/>
                <a:gd name="connsiteX3" fmla="*/ 3217817 w 3217817"/>
                <a:gd name="connsiteY3" fmla="*/ 1326612 h 1326612"/>
                <a:gd name="connsiteX4" fmla="*/ 0 w 3217817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817" h="1326612">
                  <a:moveTo>
                    <a:pt x="0" y="1326612"/>
                  </a:moveTo>
                  <a:lnTo>
                    <a:pt x="804458" y="0"/>
                  </a:lnTo>
                  <a:lnTo>
                    <a:pt x="2413359" y="0"/>
                  </a:lnTo>
                  <a:lnTo>
                    <a:pt x="3217817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598" tIns="30480" rIns="593598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4F80A31-C7C3-9F2E-02C8-DA8416747992}"/>
                </a:ext>
              </a:extLst>
            </p:cNvPr>
            <p:cNvSpPr/>
            <p:nvPr/>
          </p:nvSpPr>
          <p:spPr>
            <a:xfrm>
              <a:off x="2158637" y="3663418"/>
              <a:ext cx="4826725" cy="1326612"/>
            </a:xfrm>
            <a:custGeom>
              <a:avLst/>
              <a:gdLst>
                <a:gd name="connsiteX0" fmla="*/ 0 w 4826725"/>
                <a:gd name="connsiteY0" fmla="*/ 1326612 h 1326612"/>
                <a:gd name="connsiteX1" fmla="*/ 804458 w 4826725"/>
                <a:gd name="connsiteY1" fmla="*/ 0 h 1326612"/>
                <a:gd name="connsiteX2" fmla="*/ 4022267 w 4826725"/>
                <a:gd name="connsiteY2" fmla="*/ 0 h 1326612"/>
                <a:gd name="connsiteX3" fmla="*/ 4826725 w 4826725"/>
                <a:gd name="connsiteY3" fmla="*/ 1326612 h 1326612"/>
                <a:gd name="connsiteX4" fmla="*/ 0 w 4826725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725" h="1326612">
                  <a:moveTo>
                    <a:pt x="0" y="1326612"/>
                  </a:moveTo>
                  <a:lnTo>
                    <a:pt x="804458" y="0"/>
                  </a:lnTo>
                  <a:lnTo>
                    <a:pt x="4022267" y="0"/>
                  </a:lnTo>
                  <a:lnTo>
                    <a:pt x="4826725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5157" tIns="30480" rIns="875157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7B92A7-9C14-D8D9-2265-3C957B6091DB}"/>
                </a:ext>
              </a:extLst>
            </p:cNvPr>
            <p:cNvSpPr/>
            <p:nvPr/>
          </p:nvSpPr>
          <p:spPr>
            <a:xfrm>
              <a:off x="1354182" y="5033903"/>
              <a:ext cx="6435634" cy="1326612"/>
            </a:xfrm>
            <a:custGeom>
              <a:avLst/>
              <a:gdLst>
                <a:gd name="connsiteX0" fmla="*/ 0 w 6435634"/>
                <a:gd name="connsiteY0" fmla="*/ 1326612 h 1326612"/>
                <a:gd name="connsiteX1" fmla="*/ 804458 w 6435634"/>
                <a:gd name="connsiteY1" fmla="*/ 0 h 1326612"/>
                <a:gd name="connsiteX2" fmla="*/ 5631176 w 6435634"/>
                <a:gd name="connsiteY2" fmla="*/ 0 h 1326612"/>
                <a:gd name="connsiteX3" fmla="*/ 6435634 w 6435634"/>
                <a:gd name="connsiteY3" fmla="*/ 1326612 h 1326612"/>
                <a:gd name="connsiteX4" fmla="*/ 0 w 6435634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5634" h="1326612">
                  <a:moveTo>
                    <a:pt x="0" y="1326612"/>
                  </a:moveTo>
                  <a:lnTo>
                    <a:pt x="804458" y="0"/>
                  </a:lnTo>
                  <a:lnTo>
                    <a:pt x="5631176" y="0"/>
                  </a:lnTo>
                  <a:lnTo>
                    <a:pt x="6435634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6715" tIns="30480" rIns="1156717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EFB8FFB-E068-D01A-8C30-C17E0029A6BA}"/>
              </a:ext>
            </a:extLst>
          </p:cNvPr>
          <p:cNvSpPr/>
          <p:nvPr/>
        </p:nvSpPr>
        <p:spPr>
          <a:xfrm>
            <a:off x="4910981" y="1348219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Teljesen megvalósult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121D08-2FFF-2A24-C337-26CEEAE46035}"/>
              </a:ext>
            </a:extLst>
          </p:cNvPr>
          <p:cNvSpPr/>
          <p:nvPr/>
        </p:nvSpPr>
        <p:spPr>
          <a:xfrm>
            <a:off x="5554134" y="2538492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Részben megvalósult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85867F2-3DE2-DDD0-E3D1-47BBFC9CCB69}"/>
              </a:ext>
            </a:extLst>
          </p:cNvPr>
          <p:cNvSpPr/>
          <p:nvPr/>
        </p:nvSpPr>
        <p:spPr>
          <a:xfrm>
            <a:off x="6326934" y="3880147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Megkezdődött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F95DAD0-C78D-6E38-5AA5-DF341C51023F}"/>
              </a:ext>
            </a:extLst>
          </p:cNvPr>
          <p:cNvSpPr/>
          <p:nvPr/>
        </p:nvSpPr>
        <p:spPr>
          <a:xfrm>
            <a:off x="7062049" y="5217761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Nem kezdődött meg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D6ED371-D12A-1ADB-AACC-491069177A3E}"/>
              </a:ext>
            </a:extLst>
          </p:cNvPr>
          <p:cNvSpPr/>
          <p:nvPr/>
        </p:nvSpPr>
        <p:spPr>
          <a:xfrm>
            <a:off x="4163355" y="1363842"/>
            <a:ext cx="684000" cy="68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tx2"/>
                </a:solidFill>
              </a:rPr>
              <a:t>25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0B46A4C-3736-A47B-3246-1EF866510778}"/>
              </a:ext>
            </a:extLst>
          </p:cNvPr>
          <p:cNvSpPr/>
          <p:nvPr/>
        </p:nvSpPr>
        <p:spPr>
          <a:xfrm>
            <a:off x="4055004" y="2518722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>
                <a:solidFill>
                  <a:schemeClr val="tx2"/>
                </a:solidFill>
              </a:rPr>
              <a:t>115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31B79E5-3AC6-D731-0F69-B72F81E65ABC}"/>
              </a:ext>
            </a:extLst>
          </p:cNvPr>
          <p:cNvSpPr/>
          <p:nvPr/>
        </p:nvSpPr>
        <p:spPr>
          <a:xfrm>
            <a:off x="3955856" y="3755196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2"/>
                </a:solidFill>
              </a:rPr>
              <a:t>123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30E569-57F2-A7CC-4DC4-62593606E5D0}"/>
              </a:ext>
            </a:extLst>
          </p:cNvPr>
          <p:cNvSpPr/>
          <p:nvPr/>
        </p:nvSpPr>
        <p:spPr>
          <a:xfrm>
            <a:off x="3919730" y="5058707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2"/>
                </a:solidFill>
              </a:rPr>
              <a:t>67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4ED4BD-372D-4534-50D5-8C29B5807A16}"/>
              </a:ext>
            </a:extLst>
          </p:cNvPr>
          <p:cNvSpPr/>
          <p:nvPr/>
        </p:nvSpPr>
        <p:spPr>
          <a:xfrm>
            <a:off x="3193203" y="5410191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77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8355730-C9EE-EC68-EC85-7E8B512377E6}"/>
              </a:ext>
            </a:extLst>
          </p:cNvPr>
          <p:cNvSpPr/>
          <p:nvPr/>
        </p:nvSpPr>
        <p:spPr>
          <a:xfrm>
            <a:off x="3361055" y="4126427"/>
            <a:ext cx="756000" cy="75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133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19E90E3-21FB-FBF0-B7E7-8BB1813EC09D}"/>
              </a:ext>
            </a:extLst>
          </p:cNvPr>
          <p:cNvSpPr/>
          <p:nvPr/>
        </p:nvSpPr>
        <p:spPr>
          <a:xfrm>
            <a:off x="3436355" y="2836664"/>
            <a:ext cx="756000" cy="75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101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909052-60B4-9CEE-5AB1-B7F95460C51E}"/>
              </a:ext>
            </a:extLst>
          </p:cNvPr>
          <p:cNvSpPr/>
          <p:nvPr/>
        </p:nvSpPr>
        <p:spPr>
          <a:xfrm>
            <a:off x="3951240" y="1861500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C679D607-4C18-483E-FB37-D8F150D4720B}"/>
              </a:ext>
            </a:extLst>
          </p:cNvPr>
          <p:cNvSpPr/>
          <p:nvPr/>
        </p:nvSpPr>
        <p:spPr>
          <a:xfrm>
            <a:off x="1916285" y="1033305"/>
            <a:ext cx="159176" cy="3881965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55FDFCD-CD6D-6A15-AF58-78273A71538E}"/>
              </a:ext>
            </a:extLst>
          </p:cNvPr>
          <p:cNvSpPr/>
          <p:nvPr/>
        </p:nvSpPr>
        <p:spPr>
          <a:xfrm>
            <a:off x="599020" y="1912183"/>
            <a:ext cx="108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263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274C600A-72AF-C06B-3563-DE79367D70D2}"/>
              </a:ext>
            </a:extLst>
          </p:cNvPr>
          <p:cNvSpPr/>
          <p:nvPr/>
        </p:nvSpPr>
        <p:spPr>
          <a:xfrm rot="19461872">
            <a:off x="631116" y="2621021"/>
            <a:ext cx="287583" cy="2322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1429334D-DB5C-B30F-6043-83D35A23D453}"/>
              </a:ext>
            </a:extLst>
          </p:cNvPr>
          <p:cNvSpPr/>
          <p:nvPr/>
        </p:nvSpPr>
        <p:spPr>
          <a:xfrm rot="20113165">
            <a:off x="3883572" y="5629661"/>
            <a:ext cx="287583" cy="23229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5839D420-D409-2DFA-E902-DC5BC8C78F51}"/>
              </a:ext>
            </a:extLst>
          </p:cNvPr>
          <p:cNvSpPr/>
          <p:nvPr/>
        </p:nvSpPr>
        <p:spPr>
          <a:xfrm rot="20113165">
            <a:off x="3953021" y="4275651"/>
            <a:ext cx="287583" cy="2322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265EBA90-CE42-6ECC-1B06-E28F52D34FA6}"/>
              </a:ext>
            </a:extLst>
          </p:cNvPr>
          <p:cNvSpPr/>
          <p:nvPr/>
        </p:nvSpPr>
        <p:spPr>
          <a:xfrm rot="19627092">
            <a:off x="4014249" y="2990875"/>
            <a:ext cx="287583" cy="2322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5AEA1934-813E-CB0E-5468-F0B0E8EB506D}"/>
              </a:ext>
            </a:extLst>
          </p:cNvPr>
          <p:cNvSpPr/>
          <p:nvPr/>
        </p:nvSpPr>
        <p:spPr>
          <a:xfrm rot="19233097">
            <a:off x="4172283" y="1776558"/>
            <a:ext cx="287583" cy="2322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B3A439-DC07-DE0D-3E8A-EE19A7110133}"/>
              </a:ext>
            </a:extLst>
          </p:cNvPr>
          <p:cNvSpPr txBox="1"/>
          <p:nvPr/>
        </p:nvSpPr>
        <p:spPr>
          <a:xfrm>
            <a:off x="3909643" y="1857717"/>
            <a:ext cx="4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19</a:t>
            </a:r>
          </a:p>
        </p:txBody>
      </p: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A17AB98F-4116-F0CE-B501-1B13C001910F}"/>
              </a:ext>
            </a:extLst>
          </p:cNvPr>
          <p:cNvSpPr txBox="1">
            <a:spLocks/>
          </p:cNvSpPr>
          <p:nvPr/>
        </p:nvSpPr>
        <p:spPr>
          <a:xfrm>
            <a:off x="8020132" y="6498225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MNB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B35C3C2-C409-A65F-091D-30CB94F78146}"/>
              </a:ext>
            </a:extLst>
          </p:cNvPr>
          <p:cNvSpPr txBox="1"/>
          <p:nvPr/>
        </p:nvSpPr>
        <p:spPr>
          <a:xfrm>
            <a:off x="-202074" y="3483787"/>
            <a:ext cx="2153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accent6">
                    <a:lumMod val="75000"/>
                  </a:schemeClr>
                </a:solidFill>
              </a:rPr>
              <a:t>… esetben történt már előrelépés</a:t>
            </a:r>
          </a:p>
        </p:txBody>
      </p:sp>
    </p:spTree>
    <p:extLst>
      <p:ext uri="{BB962C8B-B14F-4D97-AF65-F5344CB8AC3E}">
        <p14:creationId xmlns:p14="http://schemas.microsoft.com/office/powerpoint/2010/main" val="12244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598C-D3A5-4ABC-AF35-C0663B3C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100" dirty="0"/>
              <a:t>Minden területen azonosítható volt státuszváltás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0FD393-0082-BBA6-FEA0-982073E9D8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779" y="5903515"/>
            <a:ext cx="7610642" cy="782537"/>
          </a:xfrm>
        </p:spPr>
        <p:txBody>
          <a:bodyPr>
            <a:noAutofit/>
          </a:bodyPr>
          <a:lstStyle/>
          <a:p>
            <a:r>
              <a:rPr lang="hu-HU" sz="1600" dirty="0"/>
              <a:t>A VERSENYKÉPESSÉGI JAVASLATOK STÁTUSZVÁLTOZÁSA TÉMAKÖRÖNKÉNT                    (DARAB, Változás a 2021. decemberi helyzethez képest)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D5F36-42E2-00E7-A02E-3F0577A54B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4000" y="6547552"/>
            <a:ext cx="2970000" cy="277000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CF9C7-39E0-65D4-758A-D9884F59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79" y="1131316"/>
            <a:ext cx="7336900" cy="47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62" y="310448"/>
            <a:ext cx="7105954" cy="61200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lakáshitelek új folyósításainál teljesen eltűntek a változó kamatozású hitelek</a:t>
            </a:r>
            <a:endParaRPr lang="hu-HU" sz="20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316167-F11A-4DDC-F31C-5D4EAB671E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7F0333-FB3D-E6C4-E900-B6861184C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Az új lakáshitel-volumen megoszlása kamatperiódus szerint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5768828" y="1414602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E855C-5236-628B-6B0C-4522FAC52C65}"/>
              </a:ext>
            </a:extLst>
          </p:cNvPr>
          <p:cNvSpPr txBox="1"/>
          <p:nvPr/>
        </p:nvSpPr>
        <p:spPr>
          <a:xfrm>
            <a:off x="4858313" y="3301634"/>
            <a:ext cx="402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tx2"/>
                </a:solidFill>
              </a:rPr>
              <a:t>Korábban a kamatkockázattal leginkább érintett lakáshitelek esetében magas volt a változó kamatozású konstrukciók aránya. A legalább 5 évig fix kamatozású  lakáshitelek erősítik a pénzügyi stabilitást és a családi pénzügyek kiszámíthatóságát. 2022-re gyakorlatilag 100 százalékra emelkedett a fix kamatozású lakáshitelek aránya az új folyósításokon belül.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E2AE05-BB06-DD7C-30BE-0A8D68D6F9C2}"/>
              </a:ext>
            </a:extLst>
          </p:cNvPr>
          <p:cNvGrpSpPr/>
          <p:nvPr/>
        </p:nvGrpSpPr>
        <p:grpSpPr>
          <a:xfrm>
            <a:off x="-24305" y="75656"/>
            <a:ext cx="918000" cy="1054800"/>
            <a:chOff x="-1895180" y="2696641"/>
            <a:chExt cx="1285200" cy="1476557"/>
          </a:xfrm>
          <a:solidFill>
            <a:srgbClr val="C00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3543D8-8820-200B-A67C-FBB727E32E3B}"/>
                </a:ext>
              </a:extLst>
            </p:cNvPr>
            <p:cNvGrpSpPr/>
            <p:nvPr/>
          </p:nvGrpSpPr>
          <p:grpSpPr>
            <a:xfrm>
              <a:off x="-1895180" y="2696641"/>
              <a:ext cx="1285200" cy="1476557"/>
              <a:chOff x="5861506" y="1664012"/>
              <a:chExt cx="1285200" cy="1476557"/>
            </a:xfrm>
            <a:grpFill/>
          </p:grpSpPr>
          <p:sp>
            <p:nvSpPr>
              <p:cNvPr id="8" name="Hatszög 44">
                <a:extLst>
                  <a:ext uri="{FF2B5EF4-FFF2-40B4-BE49-F238E27FC236}">
                    <a16:creationId xmlns:a16="http://schemas.microsoft.com/office/drawing/2014/main" id="{EC34346F-915F-E2B9-D632-E765E76EEF5A}"/>
                  </a:ext>
                </a:extLst>
              </p:cNvPr>
              <p:cNvSpPr/>
              <p:nvPr/>
            </p:nvSpPr>
            <p:spPr>
              <a:xfrm rot="5400000">
                <a:off x="5765827" y="1759691"/>
                <a:ext cx="1476557" cy="128520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11" name="Hatszög 4">
                <a:extLst>
                  <a:ext uri="{FF2B5EF4-FFF2-40B4-BE49-F238E27FC236}">
                    <a16:creationId xmlns:a16="http://schemas.microsoft.com/office/drawing/2014/main" id="{57E387B3-E788-00D5-0EB8-DBCAAD55D941}"/>
                  </a:ext>
                </a:extLst>
              </p:cNvPr>
              <p:cNvSpPr txBox="1"/>
              <p:nvPr/>
            </p:nvSpPr>
            <p:spPr>
              <a:xfrm>
                <a:off x="5904229" y="1888620"/>
                <a:ext cx="1221900" cy="72882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</a:rPr>
                  <a:t>Új pénzügyi modell</a:t>
                </a:r>
              </a:p>
            </p:txBody>
          </p:sp>
        </p:grpSp>
        <p:pic>
          <p:nvPicPr>
            <p:cNvPr id="7" name="Kép 15">
              <a:extLst>
                <a:ext uri="{FF2B5EF4-FFF2-40B4-BE49-F238E27FC236}">
                  <a16:creationId xmlns:a16="http://schemas.microsoft.com/office/drawing/2014/main" id="{B9A7CD7C-6818-3FB7-02D4-4CED46988B99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6891" y="3555198"/>
              <a:ext cx="388620" cy="389890"/>
            </a:xfrm>
            <a:prstGeom prst="rect">
              <a:avLst/>
            </a:prstGeom>
            <a:grpFill/>
          </p:spPr>
        </p:pic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D4F3FB-429F-5306-F21B-5146BDAED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72919"/>
              </p:ext>
            </p:extLst>
          </p:nvPr>
        </p:nvGraphicFramePr>
        <p:xfrm>
          <a:off x="104481" y="1290909"/>
          <a:ext cx="4535092" cy="443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1E5EAE-C2E4-867A-0EB8-C6D856AAF069}"/>
              </a:ext>
            </a:extLst>
          </p:cNvPr>
          <p:cNvSpPr/>
          <p:nvPr/>
        </p:nvSpPr>
        <p:spPr>
          <a:xfrm>
            <a:off x="5012737" y="1914006"/>
            <a:ext cx="4131264" cy="957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Az ügyfelek kamatkockázatának csökkentése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4DC1F6-A35E-36AF-EBE8-7F6FE661AC0B}"/>
              </a:ext>
            </a:extLst>
          </p:cNvPr>
          <p:cNvSpPr/>
          <p:nvPr/>
        </p:nvSpPr>
        <p:spPr>
          <a:xfrm>
            <a:off x="4858313" y="2590579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44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29" y="310448"/>
            <a:ext cx="7008187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vállalatokat és a lakosságot is támogató intézkedések születtek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C28D29-62C9-7FCD-8FC7-30BECF7897EB}"/>
              </a:ext>
            </a:extLst>
          </p:cNvPr>
          <p:cNvGrpSpPr/>
          <p:nvPr/>
        </p:nvGrpSpPr>
        <p:grpSpPr>
          <a:xfrm>
            <a:off x="-24305" y="75656"/>
            <a:ext cx="918000" cy="1054800"/>
            <a:chOff x="-1895180" y="2696641"/>
            <a:chExt cx="1285200" cy="1476557"/>
          </a:xfrm>
          <a:solidFill>
            <a:srgbClr val="C00000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6BB6ECC-B142-88F0-AC17-B3D403C4A0D8}"/>
                </a:ext>
              </a:extLst>
            </p:cNvPr>
            <p:cNvGrpSpPr/>
            <p:nvPr/>
          </p:nvGrpSpPr>
          <p:grpSpPr>
            <a:xfrm>
              <a:off x="-1895180" y="2696641"/>
              <a:ext cx="1285200" cy="1476557"/>
              <a:chOff x="5861506" y="1664012"/>
              <a:chExt cx="1285200" cy="1476557"/>
            </a:xfrm>
            <a:grpFill/>
          </p:grpSpPr>
          <p:sp>
            <p:nvSpPr>
              <p:cNvPr id="29" name="Hatszög 44">
                <a:extLst>
                  <a:ext uri="{FF2B5EF4-FFF2-40B4-BE49-F238E27FC236}">
                    <a16:creationId xmlns:a16="http://schemas.microsoft.com/office/drawing/2014/main" id="{F4372D14-FCAD-579C-366E-947C1E90FCFB}"/>
                  </a:ext>
                </a:extLst>
              </p:cNvPr>
              <p:cNvSpPr/>
              <p:nvPr/>
            </p:nvSpPr>
            <p:spPr>
              <a:xfrm rot="5400000">
                <a:off x="5765827" y="1759691"/>
                <a:ext cx="1476557" cy="128520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825"/>
              </a:p>
            </p:txBody>
          </p:sp>
          <p:sp>
            <p:nvSpPr>
              <p:cNvPr id="30" name="Hatszög 4">
                <a:extLst>
                  <a:ext uri="{FF2B5EF4-FFF2-40B4-BE49-F238E27FC236}">
                    <a16:creationId xmlns:a16="http://schemas.microsoft.com/office/drawing/2014/main" id="{C9BFA287-BE47-6AFE-3359-D59406F7586E}"/>
                  </a:ext>
                </a:extLst>
              </p:cNvPr>
              <p:cNvSpPr txBox="1"/>
              <p:nvPr/>
            </p:nvSpPr>
            <p:spPr>
              <a:xfrm>
                <a:off x="5904229" y="1888620"/>
                <a:ext cx="1221900" cy="72882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u-HU" sz="1200" b="1" dirty="0">
                    <a:solidFill>
                      <a:prstClr val="white"/>
                    </a:solidFill>
                  </a:rPr>
                  <a:t>Új pénzügyi modell</a:t>
                </a:r>
              </a:p>
            </p:txBody>
          </p:sp>
        </p:grpSp>
        <p:pic>
          <p:nvPicPr>
            <p:cNvPr id="28" name="Kép 15">
              <a:extLst>
                <a:ext uri="{FF2B5EF4-FFF2-40B4-BE49-F238E27FC236}">
                  <a16:creationId xmlns:a16="http://schemas.microsoft.com/office/drawing/2014/main" id="{4111E8A7-05B2-B36A-FAA8-E8E15F179A13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6891" y="3555198"/>
              <a:ext cx="388620" cy="389890"/>
            </a:xfrm>
            <a:prstGeom prst="rect">
              <a:avLst/>
            </a:prstGeom>
            <a:grpFill/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EDECED-26A9-35DF-0F49-B87225B03A4D}"/>
              </a:ext>
            </a:extLst>
          </p:cNvPr>
          <p:cNvSpPr/>
          <p:nvPr/>
        </p:nvSpPr>
        <p:spPr>
          <a:xfrm>
            <a:off x="544325" y="2227270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Rugalmasabb (70–90 százalékos) garanciamérték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5385E3-AADF-6167-01D3-25DA2151278D}"/>
              </a:ext>
            </a:extLst>
          </p:cNvPr>
          <p:cNvSpPr/>
          <p:nvPr/>
        </p:nvSpPr>
        <p:spPr>
          <a:xfrm>
            <a:off x="389902" y="2903843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DC9C7D-ADEB-4BF5-3299-9D6C5A6724C0}"/>
              </a:ext>
            </a:extLst>
          </p:cNvPr>
          <p:cNvSpPr/>
          <p:nvPr/>
        </p:nvSpPr>
        <p:spPr>
          <a:xfrm>
            <a:off x="573487" y="3801378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Bankszámlacsomagok összehasonlíthatóságának erősítése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A09EC2-ABAD-64AE-AFA2-ABF414887092}"/>
              </a:ext>
            </a:extLst>
          </p:cNvPr>
          <p:cNvSpPr/>
          <p:nvPr/>
        </p:nvSpPr>
        <p:spPr>
          <a:xfrm>
            <a:off x="419064" y="4477951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4D83-6BA0-F44A-24C6-21C870D21B45}"/>
              </a:ext>
            </a:extLst>
          </p:cNvPr>
          <p:cNvSpPr/>
          <p:nvPr/>
        </p:nvSpPr>
        <p:spPr>
          <a:xfrm>
            <a:off x="1296842" y="1232680"/>
            <a:ext cx="25146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javaslat: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90EB6-3090-92C1-A57F-A1B7F22BFF82}"/>
              </a:ext>
            </a:extLst>
          </p:cNvPr>
          <p:cNvSpPr/>
          <p:nvPr/>
        </p:nvSpPr>
        <p:spPr>
          <a:xfrm>
            <a:off x="5332560" y="1243104"/>
            <a:ext cx="331470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cap="small" dirty="0">
                <a:solidFill>
                  <a:schemeClr val="tx2"/>
                </a:solidFill>
              </a:rPr>
              <a:t>Megvalósult intézkedés: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3DAC7-74CA-2516-004E-D5FABE7169F4}"/>
              </a:ext>
            </a:extLst>
          </p:cNvPr>
          <p:cNvSpPr txBox="1"/>
          <p:nvPr/>
        </p:nvSpPr>
        <p:spPr>
          <a:xfrm>
            <a:off x="5257891" y="2009530"/>
            <a:ext cx="3746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dirty="0" err="1">
                <a:solidFill>
                  <a:schemeClr val="tx2"/>
                </a:solidFill>
              </a:rPr>
              <a:t>Garantiqa</a:t>
            </a:r>
            <a:r>
              <a:rPr lang="hu-HU" dirty="0">
                <a:solidFill>
                  <a:schemeClr val="tx2"/>
                </a:solidFill>
              </a:rPr>
              <a:t> és az Agrár-Vállalkozási Hitelgarancia olyan megállapodást kötött az Európai Beruházási Alappal, hogy akár </a:t>
            </a:r>
            <a:r>
              <a:rPr lang="hu-HU" b="1" dirty="0">
                <a:solidFill>
                  <a:schemeClr val="tx2"/>
                </a:solidFill>
              </a:rPr>
              <a:t>90 százalékos kezességet is vállalhatnak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F3B8A-769A-E9EA-66CD-4B7AF094F9FF}"/>
              </a:ext>
            </a:extLst>
          </p:cNvPr>
          <p:cNvSpPr txBox="1"/>
          <p:nvPr/>
        </p:nvSpPr>
        <p:spPr>
          <a:xfrm>
            <a:off x="5257891" y="3818684"/>
            <a:ext cx="388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Az MNB megújította a </a:t>
            </a:r>
            <a:r>
              <a:rPr lang="hu-HU" b="1" dirty="0">
                <a:solidFill>
                  <a:schemeClr val="tx2"/>
                </a:solidFill>
              </a:rPr>
              <a:t>bankszámlaválasztó programját</a:t>
            </a:r>
            <a:r>
              <a:rPr lang="hu-HU" dirty="0">
                <a:solidFill>
                  <a:schemeClr val="tx2"/>
                </a:solidFill>
              </a:rPr>
              <a:t>, amely modern, gyors és bankfüggetlen.</a:t>
            </a:r>
          </a:p>
        </p:txBody>
      </p:sp>
    </p:spTree>
    <p:extLst>
      <p:ext uri="{BB962C8B-B14F-4D97-AF65-F5344CB8AC3E}">
        <p14:creationId xmlns:p14="http://schemas.microsoft.com/office/powerpoint/2010/main" val="624045751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5923</TotalTime>
  <Words>2498</Words>
  <Application>Microsoft Office PowerPoint</Application>
  <PresentationFormat>On-screen Show (4:3)</PresentationFormat>
  <Paragraphs>214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MNB téma 4_3 új</vt:lpstr>
      <vt:lpstr>MNB téma 4_3 nyomtatásra</vt:lpstr>
      <vt:lpstr>VERSENYKÉPESSÉGI TÜKÖR 2023</vt:lpstr>
      <vt:lpstr>A VESZÉLYEK KORÁBAN MÉG fontosabbá válik a versenyképesség javítása</vt:lpstr>
      <vt:lpstr>A versenyképességi tükör CÉLJA a 330 pont előrehaladásának mérése</vt:lpstr>
      <vt:lpstr>A versenyképességi program megvalósulása 42-ről 46 százalékra emelkedett</vt:lpstr>
      <vt:lpstr>A 2020-as évtized válságai megnehezítették, de fel is értékelték a versenyképesség javítását</vt:lpstr>
      <vt:lpstr>25 javaslat valósult meg teljes mértékben</vt:lpstr>
      <vt:lpstr>Minden területen azonosítható volt státuszváltás</vt:lpstr>
      <vt:lpstr>A lakáshitelek új folyósításainál teljesen eltűntek a változó kamatozású hitelek</vt:lpstr>
      <vt:lpstr>A vállalatokat és a lakosságot is támogató intézkedések születtek</vt:lpstr>
      <vt:lpstr>Az ÁKK programjainak hatására A családok állampapír-állománya meghaladta a 11 ezer milliárd forintot</vt:lpstr>
      <vt:lpstr>A gyermeket vállaló 25 és 30 év közötti nők SZJA-mentességre lettek jogosultak az átlagbérig</vt:lpstr>
      <vt:lpstr>Emelkedett az alkohol termékek adója</vt:lpstr>
      <vt:lpstr>Megnőtt a nemzetközi teljesítmény szerepe az egyetemEk finanszírozásában</vt:lpstr>
      <vt:lpstr>Célzottan csökkennek a szabadalmi díjak</vt:lpstr>
      <vt:lpstr>Az innovációt ösztönző és a mobilitást támogató javaslatok javítják a versenyképességet</vt:lpstr>
      <vt:lpstr>A NAV honlapja, a nav.gov.hu portál új, felhasználóbarátabb felületet kapott</vt:lpstr>
      <vt:lpstr>A versenyképességi tartalékot jelzi, hogy csak 3 terület megvalósulása haladja meg az 50 százalékot</vt:lpstr>
      <vt:lpstr>Köszönöm a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…és innováció terén is a világ leginnovatívabb országai közé tartoznak</dc:title>
  <dc:creator>Szőke Katalin</dc:creator>
  <cp:lastModifiedBy>Szabics András Zsolt</cp:lastModifiedBy>
  <cp:revision>344</cp:revision>
  <cp:lastPrinted>2023-08-30T11:28:06Z</cp:lastPrinted>
  <dcterms:created xsi:type="dcterms:W3CDTF">2022-09-12T09:28:19Z</dcterms:created>
  <dcterms:modified xsi:type="dcterms:W3CDTF">2023-08-31T10:16:31Z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Owner">
    <vt:lpwstr>szabicsa@mnb.hu</vt:lpwstr>
  </property>
  <property fmtid="{D5CDD505-2E9C-101B-9397-08002B2CF9AE}" pid="5" name="MSIP_Label_b0d11092-50c9-4e74-84b5-b1af078dc3d0_SetDate">
    <vt:lpwstr>2022-11-03T19:25:11.2808192Z</vt:lpwstr>
  </property>
  <property fmtid="{D5CDD505-2E9C-101B-9397-08002B2CF9AE}" pid="6" name="MSIP_Label_b0d11092-50c9-4e74-84b5-b1af078dc3d0_Name">
    <vt:lpwstr>Protected</vt:lpwstr>
  </property>
  <property fmtid="{D5CDD505-2E9C-101B-9397-08002B2CF9AE}" pid="7" name="MSIP_Label_b0d11092-50c9-4e74-84b5-b1af078dc3d0_Application">
    <vt:lpwstr>Microsoft Azure Information Protection</vt:lpwstr>
  </property>
  <property fmtid="{D5CDD505-2E9C-101B-9397-08002B2CF9AE}" pid="8" name="MSIP_Label_b0d11092-50c9-4e74-84b5-b1af078dc3d0_ActionId">
    <vt:lpwstr>21f7cb07-4ac9-4554-8fd0-fad93841c358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